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Proxima Nova" panose="020B0604020202020204" charset="0"/>
      <p:regular r:id="rId102"/>
      <p:bold r:id="rId103"/>
      <p:italic r:id="rId104"/>
      <p:boldItalic r:id="rId105"/>
    </p:embeddedFont>
    <p:embeddedFont>
      <p:font typeface="Roboto" panose="020B0604020202020204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ghkeBh0MdKA6OzDJStfVsaGI+vd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shti Gupta" initials="" lastIdx="39" clrIdx="0"/>
  <p:cmAuthor id="1" name="Prachi Agrawal" initials="" lastIdx="43" clrIdx="1"/>
  <p:cmAuthor id="2" name="Payal Oak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EAE71A-4B9E-4B97-A98C-D6F64B1F1EAC}">
  <a:tblStyle styleId="{80EAE71A-4B9E-4B97-A98C-D6F64B1F1E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1730D2F-EFEC-4291-B513-AA6C9BFD89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DCB90BD-680E-47B8-9670-DDDEB8906F98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3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customschemas.google.com/relationships/presentationmetadata" Target="meta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3" name="Google Shape;7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5" name="Google Shape;7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8" name="Google Shape;7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8" name="Google Shape;8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1" name="Google Shape;8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3" name="Google Shape;8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5" name="Google Shape;9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1" name="Google Shape;9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7" name="Google Shape;9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3" name="Google Shape;9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8224d80d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9" name="Google Shape;969;g8224d80d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8" name="Google Shape;9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7" name="Google Shape;10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224d80da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g8224d80da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4" name="Google Shape;10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6" name="Google Shape;10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7" name="Google Shape;10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224d80da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1" name="Google Shape;1111;g8224d80da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224d80d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4" name="Google Shape;1124;g8224d80d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7" name="Google Shape;11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9" name="Google Shape;114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5" name="Google Shape;116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1" name="Google Shape;118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7" name="Google Shape;119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8060bc4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88060bc4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3" name="Google Shape;121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9" name="Google Shape;122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224d80da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5" name="Google Shape;1245;g8224d80da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4" name="Google Shape;125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0" name="Google Shape;126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224d80da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8" name="Google Shape;1268;g8224d80da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0b7c2c1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8" name="Google Shape;1278;g80b7c2c1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0b7c2c1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3" name="Google Shape;1293;g80b7c2c1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80b7c2c1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0" name="Google Shape;1330;g80b7c2c1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0b7c2c1e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0" name="Google Shape;1350;g80b7c2c1e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8060bc44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88060bc44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0b7c2c1e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9" name="Google Shape;1379;g80b7c2c1e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0b7c2c1e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0" name="Google Shape;1400;g80b7c2c1e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224d80da7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4" name="Google Shape;1414;g8224d80da7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80b7c2c1e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8" name="Google Shape;1428;g80b7c2c1e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0b7c2c1e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5" name="Google Shape;1445;g80b7c2c1e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2" name="Google Shape;146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1" name="Google Shape;147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4" name="Google Shape;148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2" name="Google Shape;150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8224d80da7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9" name="Google Shape;1519;g8224d80da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8060bc44e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g88060bc44e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224d80da7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5" name="Google Shape;1545;g8224d80da7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3" name="Google Shape;156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5" name="Google Shape;157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2" name="Google Shape;159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9" name="Google Shape;160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6" name="Google Shape;162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2" name="Google Shape;164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8224d80da7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8" name="Google Shape;1658;g8224d80da7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4" name="Google Shape;166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7" name="Google Shape;167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8060bc44e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6" name="Google Shape;686;g88060bc44e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5" name="Google Shape;169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5" name="Google Shape;1715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4" name="Google Shape;1744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5" name="Google Shape;176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6" name="Google Shape;178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7" name="Google Shape;1807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7" name="Google Shape;1827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5" name="Google Shape;1835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5" name="Google Shape;1845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4" name="Google Shape;185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8060bc44e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2" name="Google Shape;702;g88060bc44e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8224d80da7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6" name="Google Shape;1866;g8224d80da7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9" name="Google Shape;1879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9" name="Google Shape;1899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5" name="Google Shape;1915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1" name="Google Shape;193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88060bc44e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7" name="Google Shape;1947;g88060bc44e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88060bc44e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5" name="Google Shape;1955;g88060bc44e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88060bc44e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1" name="Google Shape;1961;g88060bc44e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9" name="Google Shape;19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88060bc4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7" name="Google Shape;1977;g88060bc4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8060bc44e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8" name="Google Shape;718;g88060bc44e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6" name="Google Shape;19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4" name="Google Shape;19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Google Shape;1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5" name="Google Shape;1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9" name="Google Shape;209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9" name="Google Shape;249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0" name="Google Shape;25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85" name="Google Shape;85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99" name="Google Shape;99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#Synta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grad-edu/tm-webtech-examples/tree/master/Session%205/handson1/stu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upgrad-edu/tm-webtech-examples/tree/master/Session%205/handson1/solution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opacit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ground-imag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CSS/background-repea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ground-posi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ground-attachmen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ground-attachmen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ackground-attachmen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background-origin" TargetMode="External"/><Relationship Id="rId3" Type="http://schemas.openxmlformats.org/officeDocument/2006/relationships/hyperlink" Target="https://developer.mozilla.org/en-US/docs/Web/CSS/background-color" TargetMode="External"/><Relationship Id="rId7" Type="http://schemas.openxmlformats.org/officeDocument/2006/relationships/hyperlink" Target="https://developer.mozilla.org/en-US/docs/Web/CSS/background-repeat" TargetMode="External"/><Relationship Id="rId12" Type="http://schemas.openxmlformats.org/officeDocument/2006/relationships/hyperlink" Target="https://developer.mozilla.org/en-US/docs/Web/CSS/background#Synta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Web/CSS/background-size" TargetMode="External"/><Relationship Id="rId11" Type="http://schemas.openxmlformats.org/officeDocument/2006/relationships/hyperlink" Target="https://developer.mozilla.org/en-US/docs/Web/CSS/initial_value" TargetMode="External"/><Relationship Id="rId5" Type="http://schemas.openxmlformats.org/officeDocument/2006/relationships/hyperlink" Target="https://developer.mozilla.org/en-US/docs/Web/CSS/background-position" TargetMode="External"/><Relationship Id="rId10" Type="http://schemas.openxmlformats.org/officeDocument/2006/relationships/hyperlink" Target="https://developer.mozilla.org/en-US/docs/Web/CSS/background-attachment" TargetMode="External"/><Relationship Id="rId4" Type="http://schemas.openxmlformats.org/officeDocument/2006/relationships/hyperlink" Target="https://developer.mozilla.org/en-US/docs/Web/CSS/background-image" TargetMode="External"/><Relationship Id="rId9" Type="http://schemas.openxmlformats.org/officeDocument/2006/relationships/hyperlink" Target="https://developer.mozilla.org/en-US/docs/Web/CSS/background-cli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20/06/07/05/48/drop-5269146_960_720.jp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gif"/><Relationship Id="rId5" Type="http://schemas.openxmlformats.org/officeDocument/2006/relationships/hyperlink" Target="https://github.com/upgrad-edu/tm-webtech-examples/tree/master/Session%205/handson2/solution" TargetMode="External"/><Relationship Id="rId4" Type="http://schemas.openxmlformats.org/officeDocument/2006/relationships/hyperlink" Target="https://github.com/upgrad-edu/tm-webtech-examples/tree/master/Session%205/handson2/stub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14543/how-to-horizontally-center-a-div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styl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CSS/border-width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colo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CSS/border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bottom-width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://border-top-styl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rder-radiu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adding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box-sizing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width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veloper.mozilla.org/en-US/docs/Web/CSS/height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outlin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outline-style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Web/CSS/outline" TargetMode="External"/><Relationship Id="rId5" Type="http://schemas.openxmlformats.org/officeDocument/2006/relationships/hyperlink" Target="https://developer.mozilla.org/en-US/docs/Web/CSS/outline-width" TargetMode="External"/><Relationship Id="rId4" Type="http://schemas.openxmlformats.org/officeDocument/2006/relationships/hyperlink" Target="https://developer.mozilla.org/en-US/docs/Web/CSS/outline-color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5/Project%20Work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pexels.com/photos/413195/pexels-photo-413195.jpeg?auto=compress&amp;cs=tinysrgb&amp;dpr=2&amp;h=650&amp;w=940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hyperlink" Target="https://github.com/upgrad-edu/tm-webtech-examples/tree/master/Session%205/handson3/solution" TargetMode="External"/><Relationship Id="rId4" Type="http://schemas.openxmlformats.org/officeDocument/2006/relationships/hyperlink" Target="https://github.com/upgrad-edu/tm-webtech-examples/tree/master/Session%205/handson3/stub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6" name="Google Shape;61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How to use colors in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backgrounds in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borders, margins and paddings to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CSS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 </a:t>
            </a:r>
            <a:r>
              <a:rPr lang="en-IN">
                <a:solidFill>
                  <a:schemeClr val="lt1"/>
                </a:solidFill>
              </a:rPr>
              <a:t>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outlines to CSS</a:t>
            </a:r>
            <a:endParaRPr/>
          </a:p>
        </p:txBody>
      </p:sp>
      <p:sp>
        <p:nvSpPr>
          <p:cNvPr id="737" name="Google Shape;737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40" name="Google Shape;7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900" y="1444675"/>
            <a:ext cx="2703875" cy="27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4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 Colors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48" name="Google Shape;7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3972"/>
            <a:ext cx="3581925" cy="3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"/>
          <p:cNvSpPr txBox="1"/>
          <p:nvPr/>
        </p:nvSpPr>
        <p:spPr>
          <a:xfrm>
            <a:off x="385994" y="654279"/>
            <a:ext cx="299331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IN">
                <a:solidFill>
                  <a:schemeClr val="lt1"/>
                </a:solidFill>
              </a:rPr>
              <a:t>Y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lang="en-IN">
                <a:solidFill>
                  <a:schemeClr val="lt1"/>
                </a:solidFill>
              </a:rPr>
              <a:t>A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pply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"/>
          <p:cNvSpPr/>
          <p:nvPr/>
        </p:nvSpPr>
        <p:spPr>
          <a:xfrm>
            <a:off x="628152" y="1483176"/>
            <a:ext cx="1820849" cy="130401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"/>
          <p:cNvSpPr txBox="1"/>
          <p:nvPr/>
        </p:nvSpPr>
        <p:spPr>
          <a:xfrm>
            <a:off x="755350" y="2862475"/>
            <a:ext cx="17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background-color</a:t>
            </a:r>
            <a:endParaRPr/>
          </a:p>
        </p:txBody>
      </p:sp>
      <p:sp>
        <p:nvSpPr>
          <p:cNvPr id="759" name="Google Shape;759;p7"/>
          <p:cNvSpPr txBox="1"/>
          <p:nvPr/>
        </p:nvSpPr>
        <p:spPr>
          <a:xfrm>
            <a:off x="5088834" y="1873573"/>
            <a:ext cx="26965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ABCDEFGHIJK</a:t>
            </a:r>
            <a:endParaRPr/>
          </a:p>
        </p:txBody>
      </p:sp>
      <p:sp>
        <p:nvSpPr>
          <p:cNvPr id="760" name="Google Shape;760;p7"/>
          <p:cNvSpPr txBox="1"/>
          <p:nvPr/>
        </p:nvSpPr>
        <p:spPr>
          <a:xfrm>
            <a:off x="5989350" y="2862475"/>
            <a:ext cx="10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text-color</a:t>
            </a:r>
            <a:endParaRPr/>
          </a:p>
        </p:txBody>
      </p:sp>
      <p:sp>
        <p:nvSpPr>
          <p:cNvPr id="761" name="Google Shape;761;p7"/>
          <p:cNvSpPr/>
          <p:nvPr/>
        </p:nvSpPr>
        <p:spPr>
          <a:xfrm>
            <a:off x="3069203" y="3363402"/>
            <a:ext cx="2130950" cy="11453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"/>
          <p:cNvSpPr txBox="1"/>
          <p:nvPr/>
        </p:nvSpPr>
        <p:spPr>
          <a:xfrm>
            <a:off x="3560651" y="4613375"/>
            <a:ext cx="131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border-color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p5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p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"/>
          <p:cNvSpPr txBox="1"/>
          <p:nvPr/>
        </p:nvSpPr>
        <p:spPr>
          <a:xfrm>
            <a:off x="386000" y="654275"/>
            <a:ext cx="348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ays of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yping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olors in CSS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"/>
          <p:cNvSpPr/>
          <p:nvPr/>
        </p:nvSpPr>
        <p:spPr>
          <a:xfrm>
            <a:off x="576824" y="1351722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/>
          </a:p>
        </p:txBody>
      </p:sp>
      <p:sp>
        <p:nvSpPr>
          <p:cNvPr id="772" name="Google Shape;772;p5"/>
          <p:cNvSpPr/>
          <p:nvPr/>
        </p:nvSpPr>
        <p:spPr>
          <a:xfrm>
            <a:off x="576824" y="1876508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rgb(255, 0, 0)</a:t>
            </a:r>
            <a:endParaRPr/>
          </a:p>
        </p:txBody>
      </p:sp>
      <p:sp>
        <p:nvSpPr>
          <p:cNvPr id="773" name="Google Shape;773;p5"/>
          <p:cNvSpPr/>
          <p:nvPr/>
        </p:nvSpPr>
        <p:spPr>
          <a:xfrm>
            <a:off x="568873" y="2417197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#ff0000</a:t>
            </a:r>
            <a:endParaRPr/>
          </a:p>
        </p:txBody>
      </p:sp>
      <p:sp>
        <p:nvSpPr>
          <p:cNvPr id="774" name="Google Shape;774;p5"/>
          <p:cNvSpPr/>
          <p:nvPr/>
        </p:nvSpPr>
        <p:spPr>
          <a:xfrm>
            <a:off x="568873" y="2949934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hsl(0, 100%, 50%)</a:t>
            </a:r>
            <a:endParaRPr/>
          </a:p>
        </p:txBody>
      </p:sp>
      <p:sp>
        <p:nvSpPr>
          <p:cNvPr id="775" name="Google Shape;775;p5"/>
          <p:cNvSpPr/>
          <p:nvPr/>
        </p:nvSpPr>
        <p:spPr>
          <a:xfrm>
            <a:off x="560922" y="3466769"/>
            <a:ext cx="4186007" cy="333955"/>
          </a:xfrm>
          <a:prstGeom prst="rect">
            <a:avLst/>
          </a:prstGeom>
          <a:solidFill>
            <a:srgbClr val="FF26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rgba(255, 0, 0, 0.5)</a:t>
            </a:r>
            <a:endParaRPr/>
          </a:p>
        </p:txBody>
      </p:sp>
      <p:sp>
        <p:nvSpPr>
          <p:cNvPr id="776" name="Google Shape;776;p5"/>
          <p:cNvSpPr/>
          <p:nvPr/>
        </p:nvSpPr>
        <p:spPr>
          <a:xfrm>
            <a:off x="568873" y="3991555"/>
            <a:ext cx="4186007" cy="333955"/>
          </a:xfrm>
          <a:prstGeom prst="rect">
            <a:avLst/>
          </a:prstGeom>
          <a:solidFill>
            <a:srgbClr val="FF26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hsla(0, 100%, 50%, 0.5)</a:t>
            </a:r>
            <a:endParaRPr/>
          </a:p>
        </p:txBody>
      </p:sp>
      <p:graphicFrame>
        <p:nvGraphicFramePr>
          <p:cNvPr id="777" name="Google Shape;777;p5"/>
          <p:cNvGraphicFramePr/>
          <p:nvPr/>
        </p:nvGraphicFramePr>
        <p:xfrm>
          <a:off x="5340395" y="1378146"/>
          <a:ext cx="30402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          </a:ext>
                          </a:extLst>
                        </a:rPr>
                        <a:t>color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8" name="Google Shape;778;p5"/>
          <p:cNvGraphicFramePr/>
          <p:nvPr/>
        </p:nvGraphicFramePr>
        <p:xfrm>
          <a:off x="5308588" y="1887030"/>
          <a:ext cx="30720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rgb(255, 0, 0)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79" name="Google Shape;779;p5"/>
          <p:cNvGraphicFramePr/>
          <p:nvPr/>
        </p:nvGraphicFramePr>
        <p:xfrm>
          <a:off x="5308589" y="2419768"/>
          <a:ext cx="30720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#ff0000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0" name="Google Shape;780;p5"/>
          <p:cNvGraphicFramePr/>
          <p:nvPr/>
        </p:nvGraphicFramePr>
        <p:xfrm>
          <a:off x="5308589" y="2952506"/>
          <a:ext cx="30720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hsl(0, 100%, 50%)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1" name="Google Shape;781;p5"/>
          <p:cNvGraphicFramePr/>
          <p:nvPr/>
        </p:nvGraphicFramePr>
        <p:xfrm>
          <a:off x="5308588" y="3465718"/>
          <a:ext cx="30720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rgba(255, 0, 0, 0.5)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82" name="Google Shape;782;p5"/>
          <p:cNvGraphicFramePr/>
          <p:nvPr/>
        </p:nvGraphicFramePr>
        <p:xfrm>
          <a:off x="5308585" y="4017979"/>
          <a:ext cx="3072075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hsl(0, 100%, 50%, 0.5)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"/>
          <p:cNvSpPr txBox="1"/>
          <p:nvPr/>
        </p:nvSpPr>
        <p:spPr>
          <a:xfrm>
            <a:off x="492775" y="3750551"/>
            <a:ext cx="66687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a color using the color name, you simply need to add the color name to </a:t>
            </a:r>
            <a:r>
              <a:rPr lang="en-IN" sz="1200"/>
              <a:t>an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</a:t>
            </a:r>
            <a:r>
              <a:rPr lang="en-IN" sz="1200"/>
              <a:t>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lement.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The values can be colors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such 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orange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,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blue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,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gree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n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 and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yellow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You can read more about CSS colors </a:t>
            </a:r>
            <a:r>
              <a:rPr lang="en-IN" sz="12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IN" sz="1200"/>
              <a:t>.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88" name="Google Shape;788;p1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10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p1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0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ays of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yping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olors in CSS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Color Name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492781" y="1630576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/>
          </a:p>
        </p:txBody>
      </p:sp>
      <p:graphicFrame>
        <p:nvGraphicFramePr>
          <p:cNvPr id="793" name="Google Shape;793;p10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.container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4" name="Google Shape;794;p10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value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 follows:</a:t>
            </a:r>
            <a:endParaRPr/>
          </a:p>
        </p:txBody>
      </p:sp>
      <p:sp>
        <p:nvSpPr>
          <p:cNvPr id="795" name="Google Shape;795;p10"/>
          <p:cNvSpPr txBox="1"/>
          <p:nvPr/>
        </p:nvSpPr>
        <p:spPr>
          <a:xfrm>
            <a:off x="430450" y="21529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11"/>
          <p:cNvSpPr txBox="1"/>
          <p:nvPr/>
        </p:nvSpPr>
        <p:spPr>
          <a:xfrm>
            <a:off x="492781" y="3490448"/>
            <a:ext cx="853194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a color using RGB, you simply need to add a value between 0 and 255 for the respective color.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for a pure red color, it will be rgb(255, 0, 0), where 255 denotes</a:t>
            </a:r>
            <a:r>
              <a:rPr lang="en-IN" sz="1200"/>
              <a:t> the purest shade of red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For a lighter shade of red, you can reduce the value to less than 255, for example, rgb(100, 0, 0).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want a color </a:t>
            </a:r>
            <a:r>
              <a:rPr lang="en-IN" sz="1200"/>
              <a:t>such 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yellow, then you can simply add its combination </a:t>
            </a:r>
            <a:r>
              <a:rPr lang="en-IN" sz="1200"/>
              <a:t>such 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rgb(255,255,0)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1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1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4" name="Google Shape;804;p11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rgb(255, 0, 0)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5" name="Google Shape;805;p11"/>
          <p:cNvSpPr/>
          <p:nvPr/>
        </p:nvSpPr>
        <p:spPr>
          <a:xfrm>
            <a:off x="492781" y="1623673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rgb(255, 0, 0)</a:t>
            </a:r>
            <a:endParaRPr/>
          </a:p>
        </p:txBody>
      </p:sp>
      <p:sp>
        <p:nvSpPr>
          <p:cNvPr id="806" name="Google Shape;806;p11"/>
          <p:cNvSpPr txBox="1"/>
          <p:nvPr/>
        </p:nvSpPr>
        <p:spPr>
          <a:xfrm>
            <a:off x="5860112" y="1212455"/>
            <a:ext cx="24897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66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66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807" name="Google Shape;807;p11"/>
          <p:cNvSpPr txBox="1"/>
          <p:nvPr/>
        </p:nvSpPr>
        <p:spPr>
          <a:xfrm>
            <a:off x="5860112" y="2628668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</a:rPr>
              <a:t>Red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sp>
        <p:nvSpPr>
          <p:cNvPr id="808" name="Google Shape;808;p11"/>
          <p:cNvSpPr txBox="1"/>
          <p:nvPr/>
        </p:nvSpPr>
        <p:spPr>
          <a:xfrm>
            <a:off x="6729971" y="2624886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38761D"/>
                </a:solidFill>
              </a:rPr>
              <a:t>Green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sp>
        <p:nvSpPr>
          <p:cNvPr id="809" name="Google Shape;809;p11"/>
          <p:cNvSpPr txBox="1"/>
          <p:nvPr/>
        </p:nvSpPr>
        <p:spPr>
          <a:xfrm>
            <a:off x="7566708" y="2624886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0000FF"/>
                </a:solidFill>
              </a:rPr>
              <a:t>Blue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cxnSp>
        <p:nvCxnSpPr>
          <p:cNvPr id="810" name="Google Shape;810;p11"/>
          <p:cNvCxnSpPr>
            <a:stCxn id="807" idx="0"/>
          </p:cNvCxnSpPr>
          <p:nvPr/>
        </p:nvCxnSpPr>
        <p:spPr>
          <a:xfrm rot="10800000">
            <a:off x="6259421" y="2122868"/>
            <a:ext cx="0" cy="505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1" name="Google Shape;811;p11"/>
          <p:cNvCxnSpPr/>
          <p:nvPr/>
        </p:nvCxnSpPr>
        <p:spPr>
          <a:xfrm rot="10800000">
            <a:off x="7142014" y="2146852"/>
            <a:ext cx="1" cy="50567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2" name="Google Shape;812;p11"/>
          <p:cNvCxnSpPr/>
          <p:nvPr/>
        </p:nvCxnSpPr>
        <p:spPr>
          <a:xfrm rot="10800000">
            <a:off x="7929193" y="2138901"/>
            <a:ext cx="1" cy="50567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3" name="Google Shape;813;p11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r>
              <a:rPr lang="en-IN">
                <a:solidFill>
                  <a:schemeClr val="lt1"/>
                </a:solidFill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ays of </a:t>
            </a:r>
            <a:r>
              <a:rPr lang="en-IN">
                <a:solidFill>
                  <a:schemeClr val="lt1"/>
                </a:solidFill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yping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olors in CSS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RGB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1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value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 follows:</a:t>
            </a:r>
            <a:endParaRPr/>
          </a:p>
        </p:txBody>
      </p:sp>
      <p:sp>
        <p:nvSpPr>
          <p:cNvPr id="815" name="Google Shape;815;p11"/>
          <p:cNvSpPr txBox="1"/>
          <p:nvPr/>
        </p:nvSpPr>
        <p:spPr>
          <a:xfrm>
            <a:off x="430450" y="21529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1" name="Google Shape;821;p12"/>
          <p:cNvSpPr txBox="1"/>
          <p:nvPr/>
        </p:nvSpPr>
        <p:spPr>
          <a:xfrm>
            <a:off x="492781" y="3490448"/>
            <a:ext cx="853194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a color using HEX, you simply need to add a value between 00 and FF for the respective color.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for a pure red color, it will be #ff0000, wherein ff denotes</a:t>
            </a:r>
            <a:r>
              <a:rPr lang="en-IN" sz="1200"/>
              <a:t> </a:t>
            </a:r>
            <a:r>
              <a:rPr lang="en-IN" sz="1200">
                <a:solidFill>
                  <a:schemeClr val="dk1"/>
                </a:solidFill>
              </a:rPr>
              <a:t>the purest shade of red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For a lighter shade of red, you can reduce the value to less than ff, </a:t>
            </a:r>
            <a:r>
              <a:rPr lang="en-IN" sz="1200"/>
              <a:t>for example,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#2a0000.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If you want a color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such 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 yellow, then you can simply add its combination #ffff00.</a:t>
            </a:r>
            <a:endParaRPr/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2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3" name="Google Shape;823;p1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2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Different Ways of Typing Colors in CSS: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5" name="Google Shape;825;p12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#ff0000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6" name="Google Shape;826;p12"/>
          <p:cNvSpPr/>
          <p:nvPr/>
        </p:nvSpPr>
        <p:spPr>
          <a:xfrm>
            <a:off x="492781" y="1621645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#ff0000</a:t>
            </a:r>
            <a:endParaRPr/>
          </a:p>
        </p:txBody>
      </p:sp>
      <p:sp>
        <p:nvSpPr>
          <p:cNvPr id="827" name="Google Shape;827;p12"/>
          <p:cNvSpPr txBox="1"/>
          <p:nvPr/>
        </p:nvSpPr>
        <p:spPr>
          <a:xfrm>
            <a:off x="6353092" y="1203847"/>
            <a:ext cx="19127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#FFFFFF</a:t>
            </a:r>
            <a:endParaRPr/>
          </a:p>
        </p:txBody>
      </p:sp>
      <p:sp>
        <p:nvSpPr>
          <p:cNvPr id="828" name="Google Shape;828;p12"/>
          <p:cNvSpPr/>
          <p:nvPr/>
        </p:nvSpPr>
        <p:spPr>
          <a:xfrm rot="-5400000">
            <a:off x="6836138" y="1643935"/>
            <a:ext cx="123027" cy="35801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2"/>
          <p:cNvSpPr/>
          <p:nvPr/>
        </p:nvSpPr>
        <p:spPr>
          <a:xfrm rot="-5400000">
            <a:off x="7337070" y="1643935"/>
            <a:ext cx="123027" cy="35801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2"/>
          <p:cNvSpPr/>
          <p:nvPr/>
        </p:nvSpPr>
        <p:spPr>
          <a:xfrm rot="-5400000">
            <a:off x="7830051" y="1635984"/>
            <a:ext cx="123027" cy="35801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2"/>
          <p:cNvSpPr txBox="1"/>
          <p:nvPr/>
        </p:nvSpPr>
        <p:spPr>
          <a:xfrm>
            <a:off x="6515976" y="2028641"/>
            <a:ext cx="7633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i="0" u="none" strike="noStrike" cap="none">
                <a:solidFill>
                  <a:srgbClr val="FF0000"/>
                </a:solidFill>
              </a:rPr>
              <a:t>Red</a:t>
            </a:r>
            <a:b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(00–FF)</a:t>
            </a:r>
            <a:endParaRPr/>
          </a:p>
        </p:txBody>
      </p:sp>
      <p:sp>
        <p:nvSpPr>
          <p:cNvPr id="832" name="Google Shape;832;p12"/>
          <p:cNvSpPr txBox="1"/>
          <p:nvPr/>
        </p:nvSpPr>
        <p:spPr>
          <a:xfrm>
            <a:off x="7016908" y="2372181"/>
            <a:ext cx="7633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i="0" u="none" strike="noStrike" cap="none">
                <a:solidFill>
                  <a:srgbClr val="38761D"/>
                </a:solidFill>
              </a:rPr>
              <a:t>Green</a:t>
            </a:r>
            <a:b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(00–FF)</a:t>
            </a:r>
            <a:endParaRPr/>
          </a:p>
        </p:txBody>
      </p:sp>
      <p:sp>
        <p:nvSpPr>
          <p:cNvPr id="833" name="Google Shape;833;p12"/>
          <p:cNvSpPr txBox="1"/>
          <p:nvPr/>
        </p:nvSpPr>
        <p:spPr>
          <a:xfrm>
            <a:off x="7502446" y="2747431"/>
            <a:ext cx="7633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i="0" u="none" strike="noStrike" cap="none">
                <a:solidFill>
                  <a:srgbClr val="0000FF"/>
                </a:solidFill>
              </a:rPr>
              <a:t>Blue</a:t>
            </a:r>
            <a:b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(00–FF)</a:t>
            </a:r>
            <a:endParaRPr/>
          </a:p>
        </p:txBody>
      </p:sp>
      <p:cxnSp>
        <p:nvCxnSpPr>
          <p:cNvPr id="834" name="Google Shape;834;p12"/>
          <p:cNvCxnSpPr>
            <a:stCxn id="828" idx="1"/>
            <a:endCxn id="831" idx="0"/>
          </p:cNvCxnSpPr>
          <p:nvPr/>
        </p:nvCxnSpPr>
        <p:spPr>
          <a:xfrm>
            <a:off x="6897652" y="1884458"/>
            <a:ext cx="0" cy="1443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5" name="Google Shape;835;p12"/>
          <p:cNvCxnSpPr>
            <a:stCxn id="829" idx="1"/>
            <a:endCxn id="832" idx="0"/>
          </p:cNvCxnSpPr>
          <p:nvPr/>
        </p:nvCxnSpPr>
        <p:spPr>
          <a:xfrm>
            <a:off x="7398584" y="1884458"/>
            <a:ext cx="0" cy="487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6" name="Google Shape;836;p12"/>
          <p:cNvCxnSpPr>
            <a:stCxn id="830" idx="1"/>
          </p:cNvCxnSpPr>
          <p:nvPr/>
        </p:nvCxnSpPr>
        <p:spPr>
          <a:xfrm>
            <a:off x="7891564" y="1876507"/>
            <a:ext cx="0" cy="8607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7" name="Google Shape;837;p12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value 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 follows:</a:t>
            </a:r>
            <a:endParaRPr/>
          </a:p>
        </p:txBody>
      </p:sp>
      <p:sp>
        <p:nvSpPr>
          <p:cNvPr id="838" name="Google Shape;838;p12"/>
          <p:cNvSpPr txBox="1"/>
          <p:nvPr/>
        </p:nvSpPr>
        <p:spPr>
          <a:xfrm>
            <a:off x="430450" y="21529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1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p1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6" name="Google Shape;846;p17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hsl(0, 100%, 50%)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7" name="Google Shape;847;p17"/>
          <p:cNvSpPr/>
          <p:nvPr/>
        </p:nvSpPr>
        <p:spPr>
          <a:xfrm>
            <a:off x="492781" y="1621645"/>
            <a:ext cx="4186007" cy="333955"/>
          </a:xfrm>
          <a:prstGeom prst="rect">
            <a:avLst/>
          </a:prstGeom>
          <a:solidFill>
            <a:srgbClr val="FF2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hsl(0, 100%, 50%)</a:t>
            </a:r>
            <a:endParaRPr/>
          </a:p>
        </p:txBody>
      </p:sp>
      <p:sp>
        <p:nvSpPr>
          <p:cNvPr id="848" name="Google Shape;848;p17"/>
          <p:cNvSpPr txBox="1"/>
          <p:nvPr/>
        </p:nvSpPr>
        <p:spPr>
          <a:xfrm>
            <a:off x="492782" y="3490448"/>
            <a:ext cx="807654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Its value is a degree on the color wheel. 0 is </a:t>
            </a:r>
            <a:r>
              <a:rPr lang="en-IN" sz="1200" b="1" i="0" u="none" strike="noStrike" cap="none">
                <a:solidFill>
                  <a:srgbClr val="FF2600"/>
                </a:solidFill>
              </a:rPr>
              <a:t>red</a:t>
            </a: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120 is </a:t>
            </a:r>
            <a:r>
              <a:rPr lang="en-IN" sz="1200" b="1" i="0" u="none" strike="noStrike" cap="none">
                <a:solidFill>
                  <a:srgbClr val="38761D"/>
                </a:solidFill>
              </a:rPr>
              <a:t>green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240 is </a:t>
            </a:r>
            <a:r>
              <a:rPr lang="en-IN" sz="1200" b="1" i="0" u="none" strike="noStrike" cap="none">
                <a:solidFill>
                  <a:srgbClr val="0432FF"/>
                </a:solidFill>
              </a:rPr>
              <a:t>blue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the intensity of color</a:t>
            </a:r>
            <a:r>
              <a:rPr lang="en-IN" sz="1200"/>
              <a:t>, where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100% is pure color, 50% is half gr</a:t>
            </a:r>
            <a:r>
              <a:rPr lang="en-IN" sz="1200"/>
              <a:t>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half color, and 0% is pure gr</a:t>
            </a:r>
            <a:r>
              <a:rPr lang="en-IN" sz="1200"/>
              <a:t>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Lightness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stands for </a:t>
            </a:r>
            <a:r>
              <a:rPr lang="en-IN" sz="1200"/>
              <a:t>the amount of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light that you want to give the color. 0% is no light (black), 50% means neither light nor dark,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100% means full light (white).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7"/>
          <p:cNvSpPr txBox="1"/>
          <p:nvPr/>
        </p:nvSpPr>
        <p:spPr>
          <a:xfrm>
            <a:off x="6136146" y="1150454"/>
            <a:ext cx="230223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S L</a:t>
            </a:r>
            <a:endParaRPr/>
          </a:p>
        </p:txBody>
      </p:sp>
      <p:sp>
        <p:nvSpPr>
          <p:cNvPr id="850" name="Google Shape;850;p17"/>
          <p:cNvSpPr txBox="1"/>
          <p:nvPr/>
        </p:nvSpPr>
        <p:spPr>
          <a:xfrm>
            <a:off x="6255284" y="2764412"/>
            <a:ext cx="6222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IN" sz="1100"/>
              <a:t>–</a:t>
            </a: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</a:t>
            </a:r>
            <a:endParaRPr/>
          </a:p>
        </p:txBody>
      </p:sp>
      <p:sp>
        <p:nvSpPr>
          <p:cNvPr id="851" name="Google Shape;851;p17"/>
          <p:cNvSpPr txBox="1"/>
          <p:nvPr/>
        </p:nvSpPr>
        <p:spPr>
          <a:xfrm>
            <a:off x="6851084" y="2764412"/>
            <a:ext cx="8723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</a:t>
            </a:r>
            <a:r>
              <a:rPr lang="en-IN" sz="1100"/>
              <a:t>–</a:t>
            </a: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/>
          </a:p>
        </p:txBody>
      </p:sp>
      <p:sp>
        <p:nvSpPr>
          <p:cNvPr id="852" name="Google Shape;852;p17"/>
          <p:cNvSpPr txBox="1"/>
          <p:nvPr/>
        </p:nvSpPr>
        <p:spPr>
          <a:xfrm>
            <a:off x="7696970" y="2764412"/>
            <a:ext cx="8723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Lightness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</a:t>
            </a:r>
            <a:r>
              <a:rPr lang="en-IN" sz="1100"/>
              <a:t>–</a:t>
            </a: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/>
          </a:p>
        </p:txBody>
      </p:sp>
      <p:cxnSp>
        <p:nvCxnSpPr>
          <p:cNvPr id="853" name="Google Shape;853;p17"/>
          <p:cNvCxnSpPr>
            <a:stCxn id="850" idx="0"/>
          </p:cNvCxnSpPr>
          <p:nvPr/>
        </p:nvCxnSpPr>
        <p:spPr>
          <a:xfrm rot="10800000">
            <a:off x="6566427" y="2091212"/>
            <a:ext cx="0" cy="673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17"/>
          <p:cNvCxnSpPr/>
          <p:nvPr/>
        </p:nvCxnSpPr>
        <p:spPr>
          <a:xfrm rot="10800000">
            <a:off x="7305898" y="2091193"/>
            <a:ext cx="0" cy="67321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5" name="Google Shape;855;p17"/>
          <p:cNvCxnSpPr/>
          <p:nvPr/>
        </p:nvCxnSpPr>
        <p:spPr>
          <a:xfrm rot="10800000">
            <a:off x="8108980" y="2115047"/>
            <a:ext cx="0" cy="67321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6" name="Google Shape;856;p17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Different Ways of Typing Colors in CSS: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HSL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7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 is as follows:</a:t>
            </a:r>
            <a:endParaRPr/>
          </a:p>
        </p:txBody>
      </p:sp>
      <p:sp>
        <p:nvSpPr>
          <p:cNvPr id="858" name="Google Shape;858;p17"/>
          <p:cNvSpPr txBox="1"/>
          <p:nvPr/>
        </p:nvSpPr>
        <p:spPr>
          <a:xfrm>
            <a:off x="492775" y="21766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1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5" name="Google Shape;865;p1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6" name="Google Shape;866;p18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rgba(255, 0, 0, 0.5)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7" name="Google Shape;867;p18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Different Ways of Typing Colors in CSS: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RGBA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8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 is as follows:</a:t>
            </a:r>
            <a:endParaRPr/>
          </a:p>
        </p:txBody>
      </p:sp>
      <p:sp>
        <p:nvSpPr>
          <p:cNvPr id="869" name="Google Shape;869;p18"/>
          <p:cNvSpPr txBox="1"/>
          <p:nvPr/>
        </p:nvSpPr>
        <p:spPr>
          <a:xfrm>
            <a:off x="5497172" y="1218748"/>
            <a:ext cx="328968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660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6600" b="0" i="0" u="none" strike="noStrike" cap="non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IN" sz="6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70" name="Google Shape;870;p18"/>
          <p:cNvSpPr txBox="1"/>
          <p:nvPr/>
        </p:nvSpPr>
        <p:spPr>
          <a:xfrm>
            <a:off x="5497172" y="2651009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</a:rPr>
              <a:t>Red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sp>
        <p:nvSpPr>
          <p:cNvPr id="871" name="Google Shape;871;p18"/>
          <p:cNvSpPr txBox="1"/>
          <p:nvPr/>
        </p:nvSpPr>
        <p:spPr>
          <a:xfrm>
            <a:off x="6367031" y="2647227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38761D"/>
                </a:solidFill>
              </a:rPr>
              <a:t>Green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sp>
        <p:nvSpPr>
          <p:cNvPr id="872" name="Google Shape;872;p18"/>
          <p:cNvSpPr txBox="1"/>
          <p:nvPr/>
        </p:nvSpPr>
        <p:spPr>
          <a:xfrm>
            <a:off x="7203768" y="2647227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0000FF"/>
                </a:solidFill>
              </a:rPr>
              <a:t>Blue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(0–255)</a:t>
            </a:r>
            <a:endParaRPr/>
          </a:p>
        </p:txBody>
      </p:sp>
      <p:cxnSp>
        <p:nvCxnSpPr>
          <p:cNvPr id="873" name="Google Shape;873;p18"/>
          <p:cNvCxnSpPr>
            <a:stCxn id="870" idx="0"/>
          </p:cNvCxnSpPr>
          <p:nvPr/>
        </p:nvCxnSpPr>
        <p:spPr>
          <a:xfrm rot="10800000">
            <a:off x="5896480" y="2145209"/>
            <a:ext cx="0" cy="505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4" name="Google Shape;874;p18"/>
          <p:cNvCxnSpPr/>
          <p:nvPr/>
        </p:nvCxnSpPr>
        <p:spPr>
          <a:xfrm rot="10800000">
            <a:off x="6779074" y="2169193"/>
            <a:ext cx="1" cy="50567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5" name="Google Shape;875;p18"/>
          <p:cNvCxnSpPr/>
          <p:nvPr/>
        </p:nvCxnSpPr>
        <p:spPr>
          <a:xfrm rot="10800000">
            <a:off x="7566253" y="2161242"/>
            <a:ext cx="1" cy="50567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6" name="Google Shape;876;p18"/>
          <p:cNvSpPr txBox="1"/>
          <p:nvPr/>
        </p:nvSpPr>
        <p:spPr>
          <a:xfrm>
            <a:off x="492781" y="3490448"/>
            <a:ext cx="853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addition to RGB, you can add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a touch of transparency/opacity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lpha value.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takes a value from 0 to 1</a:t>
            </a:r>
            <a:r>
              <a:rPr lang="en-IN" sz="1200"/>
              <a:t>, where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 stands for fully transparent and 1 stands for </a:t>
            </a:r>
            <a:r>
              <a:rPr lang="en-IN" sz="1200"/>
              <a:t>fully opaque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8"/>
          <p:cNvSpPr txBox="1"/>
          <p:nvPr/>
        </p:nvSpPr>
        <p:spPr>
          <a:xfrm>
            <a:off x="8099760" y="2639276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(0–1)</a:t>
            </a:r>
            <a:endParaRPr/>
          </a:p>
        </p:txBody>
      </p:sp>
      <p:cxnSp>
        <p:nvCxnSpPr>
          <p:cNvPr id="878" name="Google Shape;878;p18"/>
          <p:cNvCxnSpPr/>
          <p:nvPr/>
        </p:nvCxnSpPr>
        <p:spPr>
          <a:xfrm rot="10800000">
            <a:off x="8377286" y="2153291"/>
            <a:ext cx="1" cy="50567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9" name="Google Shape;879;p18"/>
          <p:cNvSpPr/>
          <p:nvPr/>
        </p:nvSpPr>
        <p:spPr>
          <a:xfrm>
            <a:off x="492781" y="1609217"/>
            <a:ext cx="4186007" cy="333955"/>
          </a:xfrm>
          <a:prstGeom prst="rect">
            <a:avLst/>
          </a:prstGeom>
          <a:solidFill>
            <a:srgbClr val="FF26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rgba(255, 0, 0, 0.5)</a:t>
            </a:r>
            <a:endParaRPr/>
          </a:p>
        </p:txBody>
      </p:sp>
      <p:sp>
        <p:nvSpPr>
          <p:cNvPr id="880" name="Google Shape;880;p18"/>
          <p:cNvSpPr txBox="1"/>
          <p:nvPr/>
        </p:nvSpPr>
        <p:spPr>
          <a:xfrm>
            <a:off x="492775" y="21766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19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1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8" name="Google Shape;888;p19"/>
          <p:cNvGraphicFramePr/>
          <p:nvPr/>
        </p:nvGraphicFramePr>
        <p:xfrm>
          <a:off x="492781" y="2571750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hsla(0, 100%, 50%, 0,5)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9" name="Google Shape;889;p19"/>
          <p:cNvSpPr txBox="1"/>
          <p:nvPr/>
        </p:nvSpPr>
        <p:spPr>
          <a:xfrm>
            <a:off x="492775" y="2176650"/>
            <a:ext cx="331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following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is us</a:t>
            </a:r>
            <a:r>
              <a:rPr lang="en-IN"/>
              <a:t>ed:</a:t>
            </a:r>
            <a:endParaRPr/>
          </a:p>
        </p:txBody>
      </p:sp>
      <p:sp>
        <p:nvSpPr>
          <p:cNvPr id="890" name="Google Shape;890;p19"/>
          <p:cNvSpPr txBox="1"/>
          <p:nvPr/>
        </p:nvSpPr>
        <p:spPr>
          <a:xfrm>
            <a:off x="5754832" y="1185647"/>
            <a:ext cx="31021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S L A</a:t>
            </a:r>
            <a:endParaRPr/>
          </a:p>
        </p:txBody>
      </p:sp>
      <p:sp>
        <p:nvSpPr>
          <p:cNvPr id="891" name="Google Shape;891;p19"/>
          <p:cNvSpPr txBox="1"/>
          <p:nvPr/>
        </p:nvSpPr>
        <p:spPr>
          <a:xfrm>
            <a:off x="492782" y="3498399"/>
            <a:ext cx="807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addition to HSL, you can add transparency to the color.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takes a value from 0 to 1</a:t>
            </a:r>
            <a:r>
              <a:rPr lang="en-IN" sz="1200"/>
              <a:t>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0 stands for fully transparent and 1 stands for </a:t>
            </a:r>
            <a:r>
              <a:rPr lang="en-IN" sz="1200"/>
              <a:t>fully opaque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9"/>
          <p:cNvSpPr txBox="1"/>
          <p:nvPr/>
        </p:nvSpPr>
        <p:spPr>
          <a:xfrm>
            <a:off x="5841816" y="2849858"/>
            <a:ext cx="6222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0 - 360</a:t>
            </a:r>
            <a:endParaRPr/>
          </a:p>
        </p:txBody>
      </p:sp>
      <p:sp>
        <p:nvSpPr>
          <p:cNvPr id="893" name="Google Shape;893;p19"/>
          <p:cNvSpPr txBox="1"/>
          <p:nvPr/>
        </p:nvSpPr>
        <p:spPr>
          <a:xfrm>
            <a:off x="6437616" y="2849858"/>
            <a:ext cx="8723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- 100%</a:t>
            </a:r>
            <a:endParaRPr/>
          </a:p>
        </p:txBody>
      </p:sp>
      <p:sp>
        <p:nvSpPr>
          <p:cNvPr id="894" name="Google Shape;894;p19"/>
          <p:cNvSpPr txBox="1"/>
          <p:nvPr/>
        </p:nvSpPr>
        <p:spPr>
          <a:xfrm>
            <a:off x="7283502" y="2849858"/>
            <a:ext cx="8723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Lightness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- 100%</a:t>
            </a:r>
            <a:endParaRPr/>
          </a:p>
        </p:txBody>
      </p:sp>
      <p:cxnSp>
        <p:nvCxnSpPr>
          <p:cNvPr id="895" name="Google Shape;895;p19"/>
          <p:cNvCxnSpPr>
            <a:stCxn id="892" idx="0"/>
          </p:cNvCxnSpPr>
          <p:nvPr/>
        </p:nvCxnSpPr>
        <p:spPr>
          <a:xfrm rot="10800000">
            <a:off x="6152959" y="2176658"/>
            <a:ext cx="0" cy="673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6" name="Google Shape;896;p19"/>
          <p:cNvCxnSpPr/>
          <p:nvPr/>
        </p:nvCxnSpPr>
        <p:spPr>
          <a:xfrm rot="10800000">
            <a:off x="6892430" y="2176639"/>
            <a:ext cx="0" cy="67321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7" name="Google Shape;897;p19"/>
          <p:cNvCxnSpPr/>
          <p:nvPr/>
        </p:nvCxnSpPr>
        <p:spPr>
          <a:xfrm rot="10800000">
            <a:off x="7695512" y="2200493"/>
            <a:ext cx="0" cy="67321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8" name="Google Shape;898;p19"/>
          <p:cNvSpPr txBox="1"/>
          <p:nvPr/>
        </p:nvSpPr>
        <p:spPr>
          <a:xfrm>
            <a:off x="8189636" y="2833966"/>
            <a:ext cx="54694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0 - 1</a:t>
            </a:r>
            <a:endParaRPr/>
          </a:p>
        </p:txBody>
      </p:sp>
      <p:cxnSp>
        <p:nvCxnSpPr>
          <p:cNvPr id="899" name="Google Shape;899;p19"/>
          <p:cNvCxnSpPr/>
          <p:nvPr/>
        </p:nvCxnSpPr>
        <p:spPr>
          <a:xfrm rot="10800000">
            <a:off x="8438941" y="2184601"/>
            <a:ext cx="0" cy="673219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0" name="Google Shape;900;p19"/>
          <p:cNvSpPr/>
          <p:nvPr/>
        </p:nvSpPr>
        <p:spPr>
          <a:xfrm>
            <a:off x="492781" y="1572667"/>
            <a:ext cx="4186007" cy="333955"/>
          </a:xfrm>
          <a:prstGeom prst="rect">
            <a:avLst/>
          </a:prstGeom>
          <a:solidFill>
            <a:srgbClr val="FF26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hsla(0, 100%, 50%, 0.5)</a:t>
            </a:r>
            <a:endParaRPr/>
          </a:p>
        </p:txBody>
      </p:sp>
      <p:sp>
        <p:nvSpPr>
          <p:cNvPr id="901" name="Google Shape;901;p19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Different Ways of Typing Colors in CSS: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HSLA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9"/>
          <p:cNvSpPr txBox="1"/>
          <p:nvPr/>
        </p:nvSpPr>
        <p:spPr>
          <a:xfrm>
            <a:off x="385999" y="1235700"/>
            <a:ext cx="281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c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 </a:t>
            </a:r>
            <a:r>
              <a:rPr lang="en-IN"/>
              <a:t>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 is as follows: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3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"/>
          <p:cNvSpPr txBox="1"/>
          <p:nvPr/>
        </p:nvSpPr>
        <p:spPr>
          <a:xfrm>
            <a:off x="696600" y="616850"/>
            <a:ext cx="31983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Colors, Background and Box Model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Rushabh Shah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7" name="Google Shape;6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7213" y="2676513"/>
            <a:ext cx="4676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2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2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910" name="Google Shape;910;p2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11" name="Google Shape;911;p2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2" name="Google Shape;91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2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4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6" name="Google Shape;916;p2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Google Shape;91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21"/>
          <p:cNvSpPr txBox="1"/>
          <p:nvPr/>
        </p:nvSpPr>
        <p:spPr>
          <a:xfrm>
            <a:off x="638175" y="1931700"/>
            <a:ext cx="7692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true about the RGB stream?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stands for red, green and blue.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represented within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range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(0, 0, 0)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(255, 255, 255).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represented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RRGGBB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stands for red, grey and black.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2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2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926" name="Google Shape;926;p2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27" name="Google Shape;927;p2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8" name="Google Shape;92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2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2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4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2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22"/>
          <p:cNvSpPr txBox="1"/>
          <p:nvPr/>
        </p:nvSpPr>
        <p:spPr>
          <a:xfrm>
            <a:off x="638175" y="1931700"/>
            <a:ext cx="79308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true about the RGB stream?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RGB stands for red, green and blue. 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represented within the range (0, 0, 0) and (255, 255, 255).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represented by #RRGGBB.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stands for red, grey and black.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2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1" name="Google Shape;941;p2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942" name="Google Shape;942;p2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43" name="Google Shape;943;p2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4" name="Google Shape;94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5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2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3"/>
          <p:cNvSpPr txBox="1"/>
          <p:nvPr/>
        </p:nvSpPr>
        <p:spPr>
          <a:xfrm>
            <a:off x="638175" y="1931700"/>
            <a:ext cx="70461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way of assigning a certain color to an element in CSS?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RGBA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HEX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HSLA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p2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958" name="Google Shape;958;p2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59" name="Google Shape;959;p2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5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4" name="Google Shape;964;p2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Google Shape;96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4"/>
          <p:cNvSpPr txBox="1"/>
          <p:nvPr/>
        </p:nvSpPr>
        <p:spPr>
          <a:xfrm>
            <a:off x="638175" y="1931700"/>
            <a:ext cx="7106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way of assigning a certain color to an element in CSS?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option may be correct.)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endParaRPr b="1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RGBA</a:t>
            </a:r>
            <a:endParaRPr b="1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HEX</a:t>
            </a:r>
            <a:endParaRPr b="1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HSLA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224d80da7_0_53"/>
          <p:cNvSpPr txBox="1">
            <a:spLocks noGrp="1"/>
          </p:cNvSpPr>
          <p:nvPr>
            <p:ph type="title"/>
          </p:nvPr>
        </p:nvSpPr>
        <p:spPr>
          <a:xfrm>
            <a:off x="467238" y="19049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972" name="Google Shape;972;g8224d80da7_0_53"/>
          <p:cNvSpPr txBox="1"/>
          <p:nvPr/>
        </p:nvSpPr>
        <p:spPr>
          <a:xfrm>
            <a:off x="467250" y="753000"/>
            <a:ext cx="3597900" cy="4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rgbClr val="FFFFFF"/>
                </a:solidFill>
              </a:rPr>
              <a:t>Your are given a HTML stub code to which you are required to write any external CSS such that following points are satisfied:</a:t>
            </a:r>
            <a:endParaRPr sz="1200">
              <a:solidFill>
                <a:srgbClr val="FFFFFF"/>
              </a:solidFill>
            </a:endParaRPr>
          </a:p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color of </a:t>
            </a:r>
            <a:r>
              <a:rPr lang="en-IN" sz="1200" b="1">
                <a:solidFill>
                  <a:srgbClr val="FFFFFF"/>
                </a:solidFill>
              </a:rPr>
              <a:t>container1 </a:t>
            </a:r>
            <a:r>
              <a:rPr lang="en-IN" sz="1200">
                <a:solidFill>
                  <a:srgbClr val="FFFFFF"/>
                </a:solidFill>
              </a:rPr>
              <a:t>should be declared with color value “red”</a:t>
            </a:r>
            <a:endParaRPr sz="1200">
              <a:solidFill>
                <a:srgbClr val="FFFFFF"/>
              </a:solidFill>
            </a:endParaRPr>
          </a:p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color of </a:t>
            </a:r>
            <a:r>
              <a:rPr lang="en-IN" sz="1200" b="1">
                <a:solidFill>
                  <a:srgbClr val="FFFFFF"/>
                </a:solidFill>
              </a:rPr>
              <a:t>container2 </a:t>
            </a:r>
            <a:r>
              <a:rPr lang="en-IN" sz="1200">
                <a:solidFill>
                  <a:srgbClr val="FFFFFF"/>
                </a:solidFill>
              </a:rPr>
              <a:t>should be declared with hex code “00ffff”</a:t>
            </a:r>
            <a:endParaRPr sz="1200">
              <a:solidFill>
                <a:srgbClr val="FFFFFF"/>
              </a:solidFill>
            </a:endParaRPr>
          </a:p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color of </a:t>
            </a:r>
            <a:r>
              <a:rPr lang="en-IN" sz="1200" b="1">
                <a:solidFill>
                  <a:srgbClr val="FFFFFF"/>
                </a:solidFill>
              </a:rPr>
              <a:t>container3 </a:t>
            </a:r>
            <a:r>
              <a:rPr lang="en-IN" sz="1200">
                <a:solidFill>
                  <a:srgbClr val="FFFFFF"/>
                </a:solidFill>
              </a:rPr>
              <a:t>should be declared using RGB code for black.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The color of </a:t>
            </a:r>
            <a:r>
              <a:rPr lang="en-IN" sz="1200" b="1">
                <a:solidFill>
                  <a:schemeClr val="lt1"/>
                </a:solidFill>
              </a:rPr>
              <a:t>container4 </a:t>
            </a:r>
            <a:r>
              <a:rPr lang="en-IN" sz="1200">
                <a:solidFill>
                  <a:schemeClr val="lt1"/>
                </a:solidFill>
              </a:rPr>
              <a:t>should be declared using HSL code for green such that the saturation is complete and the lightness is half.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The color of </a:t>
            </a:r>
            <a:r>
              <a:rPr lang="en-IN" sz="1200" b="1">
                <a:solidFill>
                  <a:schemeClr val="lt1"/>
                </a:solidFill>
              </a:rPr>
              <a:t>container5 </a:t>
            </a:r>
            <a:r>
              <a:rPr lang="en-IN" sz="1200">
                <a:solidFill>
                  <a:schemeClr val="lt1"/>
                </a:solidFill>
              </a:rPr>
              <a:t>should be declared using RGBA code for black having opacity of 0.3.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The color of </a:t>
            </a:r>
            <a:r>
              <a:rPr lang="en-IN" sz="1200" b="1">
                <a:solidFill>
                  <a:schemeClr val="lt1"/>
                </a:solidFill>
              </a:rPr>
              <a:t>container6 </a:t>
            </a:r>
            <a:r>
              <a:rPr lang="en-IN" sz="1200">
                <a:solidFill>
                  <a:schemeClr val="lt1"/>
                </a:solidFill>
              </a:rPr>
              <a:t>should be declared using HSLA code for green such that the saturation is complete, the lightness is half and opacity is 0.5.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stub code is provided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8224d80da7_0_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974" name="Google Shape;974;g8224d80da7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150" y="1356163"/>
            <a:ext cx="4913875" cy="3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8224d80da7_0_53"/>
          <p:cNvSpPr txBox="1"/>
          <p:nvPr/>
        </p:nvSpPr>
        <p:spPr>
          <a:xfrm>
            <a:off x="467250" y="4767275"/>
            <a:ext cx="3470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solution code is provided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1" name="Google Shape;981;p25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 Backgrounds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83" name="Google Shape;9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425" y="863175"/>
            <a:ext cx="5557575" cy="341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26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0" name="Google Shape;990;p2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26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Background Color and Opacity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92" name="Google Shape;992;p26"/>
          <p:cNvGraphicFramePr/>
          <p:nvPr/>
        </p:nvGraphicFramePr>
        <p:xfrm>
          <a:off x="516635" y="2861638"/>
          <a:ext cx="3040275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3" name="Google Shape;993;p26"/>
          <p:cNvSpPr txBox="1"/>
          <p:nvPr/>
        </p:nvSpPr>
        <p:spPr>
          <a:xfrm>
            <a:off x="385997" y="2464275"/>
            <a:ext cx="297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used is as follows:</a:t>
            </a:r>
            <a:endParaRPr/>
          </a:p>
        </p:txBody>
      </p:sp>
      <p:sp>
        <p:nvSpPr>
          <p:cNvPr id="994" name="Google Shape;994;p26"/>
          <p:cNvSpPr txBox="1"/>
          <p:nvPr/>
        </p:nvSpPr>
        <p:spPr>
          <a:xfrm>
            <a:off x="385993" y="3877936"/>
            <a:ext cx="31075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give a background color to an element, you can simply use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background-color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syntax.</a:t>
            </a:r>
            <a:endParaRPr/>
          </a:p>
        </p:txBody>
      </p:sp>
      <p:sp>
        <p:nvSpPr>
          <p:cNvPr id="995" name="Google Shape;995;p26"/>
          <p:cNvSpPr/>
          <p:nvPr/>
        </p:nvSpPr>
        <p:spPr>
          <a:xfrm>
            <a:off x="752439" y="1404504"/>
            <a:ext cx="2178657" cy="1010808"/>
          </a:xfrm>
          <a:prstGeom prst="rect">
            <a:avLst/>
          </a:prstGeom>
          <a:solidFill>
            <a:srgbClr val="00F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/>
              <a:t>div</a:t>
            </a:r>
            <a:endParaRPr b="1"/>
          </a:p>
        </p:txBody>
      </p:sp>
      <p:sp>
        <p:nvSpPr>
          <p:cNvPr id="996" name="Google Shape;996;p26"/>
          <p:cNvSpPr txBox="1"/>
          <p:nvPr/>
        </p:nvSpPr>
        <p:spPr>
          <a:xfrm>
            <a:off x="386001" y="1065525"/>
            <a:ext cx="201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b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ackground</a:t>
            </a:r>
            <a:r>
              <a:rPr lang="en-IN" b="1"/>
              <a:t>-c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olor</a:t>
            </a:r>
            <a:endParaRPr/>
          </a:p>
        </p:txBody>
      </p:sp>
      <p:sp>
        <p:nvSpPr>
          <p:cNvPr id="997" name="Google Shape;997;p26"/>
          <p:cNvSpPr txBox="1"/>
          <p:nvPr/>
        </p:nvSpPr>
        <p:spPr>
          <a:xfrm>
            <a:off x="5101117" y="1080471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/>
              <a:t>o</a:t>
            </a:r>
            <a:r>
              <a:rPr lang="en-I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pacity</a:t>
            </a:r>
            <a:endParaRPr/>
          </a:p>
        </p:txBody>
      </p:sp>
      <p:graphicFrame>
        <p:nvGraphicFramePr>
          <p:cNvPr id="998" name="Google Shape;998;p26"/>
          <p:cNvGraphicFramePr/>
          <p:nvPr/>
        </p:nvGraphicFramePr>
        <p:xfrm>
          <a:off x="5231759" y="2869589"/>
          <a:ext cx="3040275" cy="885000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04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opacity: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0.5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9" name="Google Shape;999;p26"/>
          <p:cNvSpPr txBox="1"/>
          <p:nvPr/>
        </p:nvSpPr>
        <p:spPr>
          <a:xfrm>
            <a:off x="5101123" y="2472225"/>
            <a:ext cx="317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The syntax used is as follows: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6"/>
          <p:cNvSpPr txBox="1"/>
          <p:nvPr/>
        </p:nvSpPr>
        <p:spPr>
          <a:xfrm>
            <a:off x="5101117" y="3885887"/>
            <a:ext cx="310750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/>
              <a:t>Giving opacity to an element will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the same opacity to every child element inside the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01" name="Google Shape;1001;p26"/>
          <p:cNvSpPr/>
          <p:nvPr/>
        </p:nvSpPr>
        <p:spPr>
          <a:xfrm>
            <a:off x="5467563" y="1404504"/>
            <a:ext cx="2178657" cy="1010808"/>
          </a:xfrm>
          <a:prstGeom prst="rect">
            <a:avLst/>
          </a:prstGeom>
          <a:solidFill>
            <a:srgbClr val="00FA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/>
              <a:t>div</a:t>
            </a:r>
            <a:endParaRPr b="1"/>
          </a:p>
        </p:txBody>
      </p:sp>
      <p:cxnSp>
        <p:nvCxnSpPr>
          <p:cNvPr id="1002" name="Google Shape;1002;p26"/>
          <p:cNvCxnSpPr/>
          <p:nvPr/>
        </p:nvCxnSpPr>
        <p:spPr>
          <a:xfrm>
            <a:off x="4277802" y="1373306"/>
            <a:ext cx="0" cy="292835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8" name="Google Shape;1008;p2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9" name="Google Shape;1009;p2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27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Background Image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27" descr="An orange cut in half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487" y="1702573"/>
            <a:ext cx="3261360" cy="216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27"/>
          <p:cNvSpPr/>
          <p:nvPr/>
        </p:nvSpPr>
        <p:spPr>
          <a:xfrm>
            <a:off x="655369" y="1683163"/>
            <a:ext cx="3315600" cy="22026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3" name="Google Shape;1013;p27"/>
          <p:cNvGraphicFramePr/>
          <p:nvPr/>
        </p:nvGraphicFramePr>
        <p:xfrm>
          <a:off x="4678787" y="2185777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14" name="Google Shape;1014;p27"/>
          <p:cNvSpPr txBox="1"/>
          <p:nvPr/>
        </p:nvSpPr>
        <p:spPr>
          <a:xfrm>
            <a:off x="4572000" y="1652675"/>
            <a:ext cx="33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s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yntax </a:t>
            </a:r>
            <a:r>
              <a:rPr lang="en-IN"/>
              <a:t>used is as follows: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0" name="Google Shape;1020;p2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1" name="Google Shape;1021;p28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299" y="1669522"/>
            <a:ext cx="1321242" cy="8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2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28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Background Repeat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28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1996"/>
          <a:stretch/>
        </p:blipFill>
        <p:spPr>
          <a:xfrm>
            <a:off x="1719216" y="1677474"/>
            <a:ext cx="898497" cy="8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28"/>
          <p:cNvSpPr/>
          <p:nvPr/>
        </p:nvSpPr>
        <p:spPr>
          <a:xfrm>
            <a:off x="399274" y="1667628"/>
            <a:ext cx="2218500" cy="16074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6" name="Google Shape;1026;p28"/>
          <p:cNvGraphicFramePr/>
          <p:nvPr/>
        </p:nvGraphicFramePr>
        <p:xfrm>
          <a:off x="399299" y="3396088"/>
          <a:ext cx="2218425" cy="127057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background-repeat: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repeat-x;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7" name="Google Shape;1027;p28"/>
          <p:cNvSpPr/>
          <p:nvPr/>
        </p:nvSpPr>
        <p:spPr>
          <a:xfrm>
            <a:off x="5618546" y="1653828"/>
            <a:ext cx="2218500" cy="16074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28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024" y="1677476"/>
            <a:ext cx="1321242" cy="8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8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19492"/>
          <a:stretch/>
        </p:blipFill>
        <p:spPr>
          <a:xfrm>
            <a:off x="5635023" y="2521584"/>
            <a:ext cx="1321242" cy="7057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0" name="Google Shape;1030;p28"/>
          <p:cNvGraphicFramePr/>
          <p:nvPr/>
        </p:nvGraphicFramePr>
        <p:xfrm>
          <a:off x="5618584" y="3411991"/>
          <a:ext cx="2218425" cy="127057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background-repeat: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repeat-y;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1" name="Google Shape;1031;p28"/>
          <p:cNvSpPr txBox="1"/>
          <p:nvPr/>
        </p:nvSpPr>
        <p:spPr>
          <a:xfrm>
            <a:off x="1011416" y="4676805"/>
            <a:ext cx="8402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repeat-x</a:t>
            </a:r>
            <a:endParaRPr/>
          </a:p>
        </p:txBody>
      </p:sp>
      <p:sp>
        <p:nvSpPr>
          <p:cNvPr id="1032" name="Google Shape;1032;p28"/>
          <p:cNvSpPr txBox="1"/>
          <p:nvPr/>
        </p:nvSpPr>
        <p:spPr>
          <a:xfrm>
            <a:off x="6307644" y="4676796"/>
            <a:ext cx="84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repeat-y</a:t>
            </a:r>
            <a:endParaRPr/>
          </a:p>
        </p:txBody>
      </p:sp>
      <p:sp>
        <p:nvSpPr>
          <p:cNvPr id="1033" name="Google Shape;1033;p28"/>
          <p:cNvSpPr txBox="1"/>
          <p:nvPr/>
        </p:nvSpPr>
        <p:spPr>
          <a:xfrm>
            <a:off x="376330" y="1041394"/>
            <a:ext cx="780420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size of </a:t>
            </a:r>
            <a:r>
              <a:rPr lang="en-IN" sz="1200"/>
              <a:t>an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is </a:t>
            </a:r>
            <a:r>
              <a:rPr lang="en-IN" sz="1200"/>
              <a:t>smaller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</a:t>
            </a:r>
            <a:r>
              <a:rPr lang="en-IN" sz="1200"/>
              <a:t>that of the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for adding a background, </a:t>
            </a:r>
            <a:r>
              <a:rPr lang="en-IN" sz="1200"/>
              <a:t>then the image will repeat itself. T</a:t>
            </a:r>
            <a:r>
              <a:rPr lang="en-IN" sz="1200">
                <a:solidFill>
                  <a:schemeClr val="dk1"/>
                </a:solidFill>
              </a:rPr>
              <a:t>he </a:t>
            </a:r>
            <a:r>
              <a:rPr lang="en-IN" sz="1200" b="1">
                <a:solidFill>
                  <a:schemeClr val="dk1"/>
                </a:solidFill>
              </a:rPr>
              <a:t>background-repeat </a:t>
            </a:r>
            <a:r>
              <a:rPr lang="en-IN" sz="1200">
                <a:solidFill>
                  <a:schemeClr val="dk1"/>
                </a:solidFill>
              </a:rPr>
              <a:t>property will</a:t>
            </a:r>
            <a:r>
              <a:rPr lang="en-IN" sz="1200" b="1">
                <a:solidFill>
                  <a:schemeClr val="dk1"/>
                </a:solidFill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define if the background image should be repeated or not.</a:t>
            </a:r>
            <a:br>
              <a:rPr lang="en-IN" sz="1200">
                <a:solidFill>
                  <a:schemeClr val="dk1"/>
                </a:solidFill>
              </a:rPr>
            </a:br>
            <a:endParaRPr sz="1200"/>
          </a:p>
        </p:txBody>
      </p:sp>
      <p:sp>
        <p:nvSpPr>
          <p:cNvPr id="1034" name="Google Shape;1034;p28"/>
          <p:cNvSpPr/>
          <p:nvPr/>
        </p:nvSpPr>
        <p:spPr>
          <a:xfrm>
            <a:off x="396600" y="1660800"/>
            <a:ext cx="1321200" cy="88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8"/>
          <p:cNvSpPr/>
          <p:nvPr/>
        </p:nvSpPr>
        <p:spPr>
          <a:xfrm>
            <a:off x="1722775" y="1673175"/>
            <a:ext cx="898500" cy="87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8"/>
          <p:cNvSpPr/>
          <p:nvPr/>
        </p:nvSpPr>
        <p:spPr>
          <a:xfrm>
            <a:off x="5618550" y="1653825"/>
            <a:ext cx="1354200" cy="87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8"/>
          <p:cNvSpPr/>
          <p:nvPr/>
        </p:nvSpPr>
        <p:spPr>
          <a:xfrm>
            <a:off x="5618550" y="2521638"/>
            <a:ext cx="1354200" cy="70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224d80da7_0_1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g8224d80da7_0_1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4" name="Google Shape;1044;g8224d80da7_0_1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8224d80da7_0_13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Repeat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6" name="Google Shape;1046;g8224d80da7_0_13"/>
          <p:cNvGraphicFramePr/>
          <p:nvPr/>
        </p:nvGraphicFramePr>
        <p:xfrm>
          <a:off x="399299" y="3396088"/>
          <a:ext cx="2218425" cy="127057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background-repeat: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repeat;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47" name="Google Shape;1047;g8224d80da7_0_13"/>
          <p:cNvSpPr/>
          <p:nvPr/>
        </p:nvSpPr>
        <p:spPr>
          <a:xfrm>
            <a:off x="6503936" y="1650495"/>
            <a:ext cx="2218500" cy="16074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g8224d80da7_0_13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1923" y="1660803"/>
            <a:ext cx="1321242" cy="8765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9" name="Google Shape;1049;g8224d80da7_0_13"/>
          <p:cNvGraphicFramePr/>
          <p:nvPr/>
        </p:nvGraphicFramePr>
        <p:xfrm>
          <a:off x="6503974" y="3405344"/>
          <a:ext cx="2218425" cy="127057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background-repeat: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no-repeat;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50" name="Google Shape;1050;g8224d80da7_0_13"/>
          <p:cNvSpPr txBox="1"/>
          <p:nvPr/>
        </p:nvSpPr>
        <p:spPr>
          <a:xfrm>
            <a:off x="1011416" y="4676805"/>
            <a:ext cx="84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</a:t>
            </a:r>
            <a:endParaRPr/>
          </a:p>
        </p:txBody>
      </p:sp>
      <p:sp>
        <p:nvSpPr>
          <p:cNvPr id="1051" name="Google Shape;1051;g8224d80da7_0_13"/>
          <p:cNvSpPr txBox="1"/>
          <p:nvPr/>
        </p:nvSpPr>
        <p:spPr>
          <a:xfrm>
            <a:off x="7130580" y="4687884"/>
            <a:ext cx="94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no-repeat</a:t>
            </a:r>
            <a:endParaRPr/>
          </a:p>
        </p:txBody>
      </p:sp>
      <p:sp>
        <p:nvSpPr>
          <p:cNvPr id="1052" name="Google Shape;1052;g8224d80da7_0_13"/>
          <p:cNvSpPr txBox="1"/>
          <p:nvPr/>
        </p:nvSpPr>
        <p:spPr>
          <a:xfrm>
            <a:off x="376325" y="1041402"/>
            <a:ext cx="7804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The </a:t>
            </a:r>
            <a:r>
              <a:rPr lang="en-IN" sz="1200" b="1">
                <a:solidFill>
                  <a:schemeClr val="dk1"/>
                </a:solidFill>
              </a:rPr>
              <a:t>background-repeat </a:t>
            </a:r>
            <a:r>
              <a:rPr lang="en-IN" sz="1200">
                <a:solidFill>
                  <a:schemeClr val="dk1"/>
                </a:solidFill>
              </a:rPr>
              <a:t>property will</a:t>
            </a:r>
            <a:r>
              <a:rPr lang="en-IN" sz="1200" b="1">
                <a:solidFill>
                  <a:schemeClr val="dk1"/>
                </a:solidFill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define if the background image should be repeated or not.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200" b="1" i="1">
                <a:solidFill>
                  <a:schemeClr val="dk1"/>
                </a:solidFill>
              </a:rPr>
              <a:t>The default valiue of background-repeat property is repeat.</a:t>
            </a:r>
            <a:endParaRPr sz="1200" b="1" i="1">
              <a:solidFill>
                <a:schemeClr val="dk1"/>
              </a:solidFill>
            </a:endParaRPr>
          </a:p>
        </p:txBody>
      </p:sp>
      <p:sp>
        <p:nvSpPr>
          <p:cNvPr id="1053" name="Google Shape;1053;g8224d80da7_0_13"/>
          <p:cNvSpPr/>
          <p:nvPr/>
        </p:nvSpPr>
        <p:spPr>
          <a:xfrm>
            <a:off x="6511950" y="1650500"/>
            <a:ext cx="1321200" cy="87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g8224d80da7_0_13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299" y="1669522"/>
            <a:ext cx="1321242" cy="87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8224d80da7_0_13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1995"/>
          <a:stretch/>
        </p:blipFill>
        <p:spPr>
          <a:xfrm>
            <a:off x="1719216" y="1677474"/>
            <a:ext cx="898498" cy="876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8224d80da7_0_13"/>
          <p:cNvSpPr/>
          <p:nvPr/>
        </p:nvSpPr>
        <p:spPr>
          <a:xfrm>
            <a:off x="399262" y="1645903"/>
            <a:ext cx="2218500" cy="16074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8224d80da7_0_13"/>
          <p:cNvSpPr/>
          <p:nvPr/>
        </p:nvSpPr>
        <p:spPr>
          <a:xfrm>
            <a:off x="399325" y="2527100"/>
            <a:ext cx="1321200" cy="71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8224d80da7_0_13"/>
          <p:cNvSpPr/>
          <p:nvPr/>
        </p:nvSpPr>
        <p:spPr>
          <a:xfrm>
            <a:off x="1719225" y="1650500"/>
            <a:ext cx="898500" cy="876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g8224d80da7_0_13"/>
          <p:cNvSpPr/>
          <p:nvPr/>
        </p:nvSpPr>
        <p:spPr>
          <a:xfrm>
            <a:off x="399325" y="1659000"/>
            <a:ext cx="1321200" cy="88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0" name="Google Shape;1060;g8224d80da7_0_13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00" y="2539200"/>
            <a:ext cx="1321200" cy="71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1" name="Google Shape;1061;g8224d80da7_0_13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1995"/>
          <a:stretch/>
        </p:blipFill>
        <p:spPr>
          <a:xfrm>
            <a:off x="1719225" y="2527200"/>
            <a:ext cx="898501" cy="71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"/>
          <p:cNvSpPr txBox="1"/>
          <p:nvPr/>
        </p:nvSpPr>
        <p:spPr>
          <a:xfrm>
            <a:off x="793225" y="1400525"/>
            <a:ext cx="7362000" cy="29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semantic elements introduced in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CSS and styl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your website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height, width and units</a:t>
            </a:r>
            <a:endParaRPr/>
          </a:p>
        </p:txBody>
      </p:sp>
      <p:sp>
        <p:nvSpPr>
          <p:cNvPr id="634" name="Google Shape;634;p3"/>
          <p:cNvSpPr txBox="1"/>
          <p:nvPr/>
        </p:nvSpPr>
        <p:spPr>
          <a:xfrm>
            <a:off x="638175" y="654900"/>
            <a:ext cx="70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last class, we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discussed...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9"/>
          <p:cNvSpPr txBox="1"/>
          <p:nvPr/>
        </p:nvSpPr>
        <p:spPr>
          <a:xfrm>
            <a:off x="495146" y="1200607"/>
            <a:ext cx="76231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background-position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 will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where the background image will be placed.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</a:ext>
                </a:extLst>
              </a:rPr>
              <a:t>It can be either </a:t>
            </a:r>
            <a:r>
              <a:rPr lang="en-IN" sz="12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3"/>
                  </a:ext>
                </a:extLst>
              </a:rPr>
              <a:t>initial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4"/>
                  </a:ext>
                </a:extLst>
              </a:rPr>
              <a:t>, </a:t>
            </a:r>
            <a:r>
              <a:rPr lang="en-IN" sz="12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inherit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6"/>
                  </a:ext>
                </a:extLst>
              </a:rPr>
              <a:t>,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7"/>
                  </a:ext>
                </a:extLst>
              </a:rPr>
              <a:t>‘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8"/>
                  </a:ext>
                </a:extLst>
              </a:rPr>
              <a:t>right/left/centre top/cent</a:t>
            </a:r>
            <a:r>
              <a:rPr lang="en-IN" sz="1200" b="1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9"/>
                  </a:ext>
                </a:extLst>
              </a:rPr>
              <a:t>re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0"/>
                  </a:ext>
                </a:extLst>
              </a:rPr>
              <a:t>/bottom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1"/>
                  </a:ext>
                </a:extLst>
              </a:rPr>
              <a:t>’,</a:t>
            </a:r>
            <a:r>
              <a:rPr lang="en-IN" sz="1200" b="1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2"/>
                  </a:ext>
                </a:extLst>
              </a:rPr>
              <a:t> ‘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3"/>
                  </a:ext>
                </a:extLst>
              </a:rPr>
              <a:t>x% y%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4"/>
                  </a:ext>
                </a:extLst>
              </a:rPr>
              <a:t>’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5"/>
                  </a:ext>
                </a:extLst>
              </a:rPr>
              <a:t> or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6"/>
                  </a:ext>
                </a:extLst>
              </a:rPr>
              <a:t>‘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7"/>
                  </a:ext>
                </a:extLst>
              </a:rPr>
              <a:t>xpos ypos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8"/>
                  </a:ext>
                </a:extLst>
              </a:rPr>
              <a:t>’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9"/>
                  </a:ext>
                </a:extLst>
              </a:rPr>
              <a:t>.</a:t>
            </a:r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8" name="Google Shape;1068;p29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9" name="Google Shape;1069;p2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29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i="0" strike="noStrike" cap="none">
                <a:solidFill>
                  <a:srgbClr val="FFFFFF"/>
                </a:solidFill>
                <a:uFill>
                  <a:noFill/>
                </a:uFill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0"/>
                  </a:ext>
                </a:extLst>
              </a:rPr>
              <a:t>Background Position</a:t>
            </a:r>
            <a:endParaRPr sz="1400" i="0" strike="noStrike" cap="none">
              <a:solidFill>
                <a:srgbClr val="FFFFFF"/>
              </a:solidFill>
            </a:endParaRPr>
          </a:p>
        </p:txBody>
      </p:sp>
      <p:sp>
        <p:nvSpPr>
          <p:cNvPr id="1071" name="Google Shape;1071;p29"/>
          <p:cNvSpPr/>
          <p:nvPr/>
        </p:nvSpPr>
        <p:spPr>
          <a:xfrm>
            <a:off x="495146" y="2342912"/>
            <a:ext cx="3544118" cy="2165887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2" name="Google Shape;1072;p29"/>
          <p:cNvGraphicFramePr/>
          <p:nvPr/>
        </p:nvGraphicFramePr>
        <p:xfrm>
          <a:off x="4985467" y="2342911"/>
          <a:ext cx="3132825" cy="2146300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13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46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background-image: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background-repeat: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no-repeat;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background-position: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 top;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73" name="Google Shape;1073;p29" descr="An orange cut in half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6124" y="2342911"/>
            <a:ext cx="1773140" cy="1176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0"/>
          <p:cNvSpPr txBox="1"/>
          <p:nvPr/>
        </p:nvSpPr>
        <p:spPr>
          <a:xfrm>
            <a:off x="385993" y="1200607"/>
            <a:ext cx="7623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background-size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is used to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the size of the background image. While you can</a:t>
            </a:r>
            <a:r>
              <a:rPr lang="en-IN" sz="1200"/>
              <a:t> set the height and width of the background image using simple height and width properties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you can also set it in the following three unique ways.</a:t>
            </a:r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0" name="Google Shape;1080;p30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p3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0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1"/>
                  </a:ext>
                </a:extLst>
              </a:rPr>
              <a:t>Background 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0"/>
          <p:cNvSpPr/>
          <p:nvPr/>
        </p:nvSpPr>
        <p:spPr>
          <a:xfrm>
            <a:off x="505262" y="1914464"/>
            <a:ext cx="2208297" cy="1599981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30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748" y="1919339"/>
            <a:ext cx="1202811" cy="7980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5" name="Google Shape;1085;p30"/>
          <p:cNvGraphicFramePr/>
          <p:nvPr/>
        </p:nvGraphicFramePr>
        <p:xfrm>
          <a:off x="505262" y="3635118"/>
          <a:ext cx="2208300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auto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6" name="Google Shape;1086;p30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5697" b="7887"/>
          <a:stretch/>
        </p:blipFill>
        <p:spPr>
          <a:xfrm>
            <a:off x="3471827" y="1919339"/>
            <a:ext cx="2200346" cy="159510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30"/>
          <p:cNvSpPr/>
          <p:nvPr/>
        </p:nvSpPr>
        <p:spPr>
          <a:xfrm>
            <a:off x="3463876" y="1914463"/>
            <a:ext cx="2208297" cy="1599981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8" name="Google Shape;1088;p30"/>
          <p:cNvGraphicFramePr/>
          <p:nvPr/>
        </p:nvGraphicFramePr>
        <p:xfrm>
          <a:off x="3471827" y="3651019"/>
          <a:ext cx="2208300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cover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9" name="Google Shape;1089;p30" descr="An orange cut in half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102" y="1911387"/>
            <a:ext cx="2208298" cy="146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30"/>
          <p:cNvSpPr/>
          <p:nvPr/>
        </p:nvSpPr>
        <p:spPr>
          <a:xfrm>
            <a:off x="6246102" y="1898561"/>
            <a:ext cx="2208297" cy="1599981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1" name="Google Shape;1091;p30"/>
          <p:cNvGraphicFramePr/>
          <p:nvPr/>
        </p:nvGraphicFramePr>
        <p:xfrm>
          <a:off x="6246103" y="3635117"/>
          <a:ext cx="2208300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background-size: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contain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92" name="Google Shape;1092;p30"/>
          <p:cNvSpPr txBox="1"/>
          <p:nvPr/>
        </p:nvSpPr>
        <p:spPr>
          <a:xfrm>
            <a:off x="566725" y="4247213"/>
            <a:ext cx="20574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This will give the original size of the image. This is the </a:t>
            </a:r>
            <a:r>
              <a:rPr lang="en-IN" sz="1100"/>
              <a:t>default </a:t>
            </a: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value of backgrou</a:t>
            </a:r>
            <a:r>
              <a:rPr lang="en-IN" sz="1100"/>
              <a:t>nd-size of not defined explicitly.</a:t>
            </a:r>
            <a:endParaRPr/>
          </a:p>
        </p:txBody>
      </p:sp>
      <p:sp>
        <p:nvSpPr>
          <p:cNvPr id="1093" name="Google Shape;1093;p30"/>
          <p:cNvSpPr txBox="1"/>
          <p:nvPr/>
        </p:nvSpPr>
        <p:spPr>
          <a:xfrm>
            <a:off x="3539324" y="4077912"/>
            <a:ext cx="205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This will resize the image to fit the container, even if it </a:t>
            </a:r>
            <a:r>
              <a:rPr lang="en-IN" sz="1100"/>
              <a:t>needs to</a:t>
            </a: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 stretch the image or cut off its edges.</a:t>
            </a:r>
            <a:endParaRPr/>
          </a:p>
        </p:txBody>
      </p:sp>
      <p:sp>
        <p:nvSpPr>
          <p:cNvPr id="1094" name="Google Shape;1094;p30"/>
          <p:cNvSpPr txBox="1"/>
          <p:nvPr/>
        </p:nvSpPr>
        <p:spPr>
          <a:xfrm>
            <a:off x="6321550" y="4064666"/>
            <a:ext cx="20574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This will resize the image, </a:t>
            </a:r>
            <a:r>
              <a:rPr lang="en-IN" sz="1100"/>
              <a:t>ensuring that</a:t>
            </a:r>
            <a:r>
              <a:rPr lang="en-IN" sz="1100" b="0" i="0" u="none" strike="noStrike" cap="none">
                <a:latin typeface="Arial"/>
                <a:ea typeface="Arial"/>
                <a:cs typeface="Arial"/>
                <a:sym typeface="Arial"/>
              </a:rPr>
              <a:t> the image is fully visible.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p31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p3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31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2"/>
                  </a:ext>
                </a:extLst>
              </a:rPr>
              <a:t>Background Attachment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31"/>
          <p:cNvSpPr txBox="1"/>
          <p:nvPr/>
        </p:nvSpPr>
        <p:spPr>
          <a:xfrm>
            <a:off x="385993" y="1200607"/>
            <a:ext cx="7623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background-attachment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specifies whether the background will scroll with the rest of the page or remain fixed.</a:t>
            </a:r>
            <a:endParaRPr/>
          </a:p>
        </p:txBody>
      </p:sp>
      <p:pic>
        <p:nvPicPr>
          <p:cNvPr id="1104" name="Google Shape;1104;p31" descr="Background Fixed.mo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93" y="2007607"/>
            <a:ext cx="3434963" cy="168289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05" name="Google Shape;1105;p31"/>
          <p:cNvSpPr txBox="1"/>
          <p:nvPr/>
        </p:nvSpPr>
        <p:spPr>
          <a:xfrm>
            <a:off x="2154803" y="4436828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p31" descr="Background Scroll.mov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9069" y="2033002"/>
            <a:ext cx="3434963" cy="168289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1107" name="Google Shape;1107;p31"/>
          <p:cNvGraphicFramePr/>
          <p:nvPr/>
        </p:nvGraphicFramePr>
        <p:xfrm>
          <a:off x="901016" y="4265618"/>
          <a:ext cx="2404925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background-attachment: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fixed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08" name="Google Shape;1108;p31"/>
          <p:cNvGraphicFramePr/>
          <p:nvPr/>
        </p:nvGraphicFramePr>
        <p:xfrm>
          <a:off x="5554092" y="4264664"/>
          <a:ext cx="2404925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3"/>
                            </a:ext>
                          </a:extLst>
                        </a:rPr>
                        <a:t>background-attachment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scroll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224d80da7_0_6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4" name="Google Shape;1114;g8224d80da7_0_6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5" name="Google Shape;1115;g8224d80da7_0_6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8224d80da7_0_60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4"/>
                  </a:ext>
                </a:extLst>
              </a:rPr>
              <a:t>Background Attachment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8224d80da7_0_60"/>
          <p:cNvSpPr txBox="1"/>
          <p:nvPr/>
        </p:nvSpPr>
        <p:spPr>
          <a:xfrm>
            <a:off x="385993" y="1200607"/>
            <a:ext cx="76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background-attachment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specifies whether the background will scroll with the rest of the page or remain fixed.</a:t>
            </a:r>
            <a:endParaRPr/>
          </a:p>
        </p:txBody>
      </p:sp>
      <p:sp>
        <p:nvSpPr>
          <p:cNvPr id="1118" name="Google Shape;1118;g8224d80da7_0_60"/>
          <p:cNvSpPr txBox="1"/>
          <p:nvPr/>
        </p:nvSpPr>
        <p:spPr>
          <a:xfrm>
            <a:off x="2154803" y="4436828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g8224d80da7_0_60" descr="Background Scroll.mo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9069" y="2033002"/>
            <a:ext cx="3434965" cy="168289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1120" name="Google Shape;1120;g8224d80da7_0_60"/>
          <p:cNvGraphicFramePr/>
          <p:nvPr/>
        </p:nvGraphicFramePr>
        <p:xfrm>
          <a:off x="5554092" y="4264664"/>
          <a:ext cx="2404925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5"/>
                            </a:ext>
                          </a:extLst>
                        </a:rPr>
                        <a:t>background-attachment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scroll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1" name="Google Shape;1121;g8224d80da7_0_60"/>
          <p:cNvSpPr txBox="1"/>
          <p:nvPr/>
        </p:nvSpPr>
        <p:spPr>
          <a:xfrm>
            <a:off x="513600" y="1816100"/>
            <a:ext cx="40584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default value of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background-attachment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is scroll.</a:t>
            </a:r>
            <a:endParaRPr sz="12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When we set the background-attachment as scroll, the background will scroll when the page is scrolled.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224d80da7_0_7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g8224d80da7_0_7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g8224d80da7_0_7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8224d80da7_0_73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6"/>
                  </a:ext>
                </a:extLst>
              </a:rPr>
              <a:t>Background Attachment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g8224d80da7_0_73"/>
          <p:cNvSpPr txBox="1"/>
          <p:nvPr/>
        </p:nvSpPr>
        <p:spPr>
          <a:xfrm>
            <a:off x="385993" y="1200607"/>
            <a:ext cx="76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background-attachment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specifies whether the background will scroll with the rest of the page or remain fixed.</a:t>
            </a:r>
            <a:endParaRPr/>
          </a:p>
        </p:txBody>
      </p:sp>
      <p:pic>
        <p:nvPicPr>
          <p:cNvPr id="1131" name="Google Shape;1131;g8224d80da7_0_73" descr="Background Fixed.mov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93" y="2007607"/>
            <a:ext cx="3434965" cy="168289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0"/>
              </a:srgbClr>
            </a:outerShdw>
          </a:effectLst>
        </p:spPr>
      </p:pic>
      <p:sp>
        <p:nvSpPr>
          <p:cNvPr id="1132" name="Google Shape;1132;g8224d80da7_0_73"/>
          <p:cNvSpPr txBox="1"/>
          <p:nvPr/>
        </p:nvSpPr>
        <p:spPr>
          <a:xfrm>
            <a:off x="2154803" y="4436828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33" name="Google Shape;1133;g8224d80da7_0_73"/>
          <p:cNvGraphicFramePr/>
          <p:nvPr/>
        </p:nvGraphicFramePr>
        <p:xfrm>
          <a:off x="901016" y="4265618"/>
          <a:ext cx="2404925" cy="30777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background-attachment: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fixed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4" name="Google Shape;1134;g8224d80da7_0_73"/>
          <p:cNvSpPr txBox="1"/>
          <p:nvPr/>
        </p:nvSpPr>
        <p:spPr>
          <a:xfrm>
            <a:off x="4231800" y="2007600"/>
            <a:ext cx="40584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When we set the background-attachment as fixed, the background will not scroll when the page is scrolled instead it stays fixed at that position.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2"/>
          <p:cNvSpPr txBox="1"/>
          <p:nvPr/>
        </p:nvSpPr>
        <p:spPr>
          <a:xfrm>
            <a:off x="386000" y="1200600"/>
            <a:ext cx="4477200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7"/>
                  </a:ext>
                </a:extLst>
              </a:rPr>
              <a:t>shorthand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property specifies all the background properties in one line.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8"/>
                  </a:ext>
                </a:extLst>
              </a:rPr>
              <a:t>The 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9"/>
                  </a:ext>
                </a:extLst>
              </a:rPr>
              <a:t>yntax use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0"/>
                  </a:ext>
                </a:extLst>
              </a:rPr>
              <a:t>d is as follows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1"/>
                  </a:ext>
                </a:extLst>
              </a:rPr>
              <a:t>: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2"/>
                  </a:ext>
                </a:extLst>
              </a:rPr>
              <a:t>background: 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/>
              </a:rPr>
              <a:t>background-color</a:t>
            </a:r>
            <a:r>
              <a:rPr lang="en-IN" sz="1200" b="1" i="1">
                <a:highlight>
                  <a:srgbClr val="FFFFFF"/>
                </a:highlight>
              </a:rPr>
              <a:t>,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/>
              </a:rPr>
              <a:t>background-image</a:t>
            </a:r>
            <a:r>
              <a:rPr lang="en-IN" sz="1200" b="1" i="1">
                <a:highlight>
                  <a:srgbClr val="FFFFFF"/>
                </a:highlight>
              </a:rPr>
              <a:t>,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5"/>
              </a:rPr>
              <a:t>background-position</a:t>
            </a:r>
            <a:r>
              <a:rPr lang="en-IN" sz="1200" b="1" i="1">
                <a:highlight>
                  <a:srgbClr val="FFFFFF"/>
                </a:highlight>
              </a:rPr>
              <a:t>,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6"/>
              </a:rPr>
              <a:t>background-size</a:t>
            </a:r>
            <a:r>
              <a:rPr lang="en-IN" sz="1200" b="1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7"/>
              </a:rPr>
              <a:t>background-repeat</a:t>
            </a:r>
            <a:r>
              <a:rPr lang="en-IN" sz="1200" b="1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8"/>
              </a:rPr>
              <a:t>background-origin</a:t>
            </a:r>
            <a:r>
              <a:rPr lang="en-IN" sz="1200" b="1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9"/>
              </a:rPr>
              <a:t>background-clip</a:t>
            </a:r>
            <a:r>
              <a:rPr lang="en-IN" sz="1200" b="1" i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IN"/>
              <a:t> </a:t>
            </a:r>
            <a:r>
              <a:rPr lang="en-IN" sz="1200" b="1" i="1"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10"/>
              </a:rPr>
              <a:t>background-attachment</a:t>
            </a:r>
            <a:r>
              <a:rPr lang="en-IN" sz="1200" b="1" i="1"/>
              <a:t>.</a:t>
            </a:r>
            <a:endParaRPr sz="1200" b="1" i="1"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1"/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IN" sz="1200"/>
              <a:t>If we omit any of the sub property value in the shorthand property, the value of that sub property is set to</a:t>
            </a:r>
            <a:r>
              <a:rPr lang="en-IN" sz="1200" u="sng">
                <a:solidFill>
                  <a:schemeClr val="hlink"/>
                </a:solidFill>
                <a:hlinkClick r:id="rId11"/>
              </a:rPr>
              <a:t> initial value</a:t>
            </a:r>
            <a:r>
              <a:rPr lang="en-IN" sz="1200"/>
              <a:t>, </a:t>
            </a:r>
            <a:endParaRPr sz="1200"/>
          </a:p>
        </p:txBody>
      </p:sp>
      <p:sp>
        <p:nvSpPr>
          <p:cNvPr id="1140" name="Google Shape;1140;p3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1" name="Google Shape;1141;p32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Backgrounds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2" name="Google Shape;1142;p3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32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Background Shorthand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32"/>
          <p:cNvSpPr txBox="1"/>
          <p:nvPr/>
        </p:nvSpPr>
        <p:spPr>
          <a:xfrm>
            <a:off x="2154803" y="4436828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5" name="Google Shape;1145;p32"/>
          <p:cNvGraphicFramePr/>
          <p:nvPr/>
        </p:nvGraphicFramePr>
        <p:xfrm>
          <a:off x="130555" y="3516876"/>
          <a:ext cx="4988100" cy="1273400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498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34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3"/>
                            </a:ext>
                          </a:extLst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background: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#ffffff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url(‘images/oranges.jpg’)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0% 0% cover no-repeat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border-box padding-box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fixed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6" name="Google Shape;1146;p32"/>
          <p:cNvGraphicFramePr/>
          <p:nvPr/>
        </p:nvGraphicFramePr>
        <p:xfrm>
          <a:off x="5178800" y="1256335"/>
          <a:ext cx="3805900" cy="3494750"/>
        </p:xfrm>
        <a:graphic>
          <a:graphicData uri="http://schemas.openxmlformats.org/drawingml/2006/table">
            <a:tbl>
              <a:tblPr>
                <a:noFill/>
                <a:tableStyleId>{E1730D2F-EFEC-4291-B513-AA6C9BFD8923}</a:tableStyleId>
              </a:tblPr>
              <a:tblGrid>
                <a:gridCol w="202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Property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Initial Value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9"/>
                        </a:rPr>
                        <a:t>background-clip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border-box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background-color</a:t>
                      </a:r>
                      <a:r>
                        <a:rPr lang="en-IN" sz="1200"/>
                        <a:t>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transparent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background-image</a:t>
                      </a:r>
                      <a:r>
                        <a:rPr lang="en-IN" sz="1200"/>
                        <a:t>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8"/>
                        </a:rPr>
                        <a:t>background-origin</a:t>
                      </a:r>
                      <a:r>
                        <a:rPr lang="en-IN" sz="1200"/>
                        <a:t>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padding-box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background-position</a:t>
                      </a:r>
                      <a:r>
                        <a:rPr lang="en-IN" sz="1200"/>
                        <a:t>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0% 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7"/>
                        </a:rPr>
                        <a:t>background-repeat</a:t>
                      </a:r>
                      <a:r>
                        <a:rPr lang="en-IN" sz="1200"/>
                        <a:t>: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repeat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background-size</a:t>
                      </a:r>
                      <a:r>
                        <a:rPr lang="en-IN" sz="1200"/>
                        <a:t>: 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auto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uFill>
                            <a:noFill/>
                          </a:uFill>
                          <a:latin typeface="Consolas"/>
                          <a:ea typeface="Consolas"/>
                          <a:cs typeface="Consolas"/>
                          <a:sym typeface="Consolas"/>
                          <a:hlinkClick r:id="rId10"/>
                        </a:rPr>
                        <a:t>background-attachment</a:t>
                      </a:r>
                      <a:r>
                        <a:rPr lang="en-IN" sz="1200"/>
                        <a:t>: 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rgbClr val="333333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scroll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6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66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3" name="Google Shape;1153;p66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1154" name="Google Shape;1154;p66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55" name="Google Shape;1155;p66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6" name="Google Shape;1156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6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6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0" name="Google Shape;1160;p66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6"/>
          <p:cNvSpPr txBox="1"/>
          <p:nvPr/>
        </p:nvSpPr>
        <p:spPr>
          <a:xfrm>
            <a:off x="638175" y="1931700"/>
            <a:ext cx="73932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properties is used to change the background color?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can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bgcolor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6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9" name="Google Shape;1169;p6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37</a:t>
            </a:fld>
            <a:endParaRPr/>
          </a:p>
        </p:txBody>
      </p:sp>
      <p:sp>
        <p:nvSpPr>
          <p:cNvPr id="1170" name="Google Shape;1170;p6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71" name="Google Shape;1171;p6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6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6" name="Google Shape;1176;p6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67"/>
          <p:cNvSpPr txBox="1"/>
          <p:nvPr/>
        </p:nvSpPr>
        <p:spPr>
          <a:xfrm>
            <a:off x="638175" y="1931700"/>
            <a:ext cx="73932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properties is used to change the background color?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can be correct)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bgcolor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endParaRPr b="1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6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5" name="Google Shape;1185;p6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sp>
        <p:nvSpPr>
          <p:cNvPr id="1186" name="Google Shape;1186;p6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87" name="Google Shape;1187;p6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8" name="Google Shape;1188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6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6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7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6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8"/>
          <p:cNvSpPr txBox="1"/>
          <p:nvPr/>
        </p:nvSpPr>
        <p:spPr>
          <a:xfrm>
            <a:off x="638175" y="1931700"/>
            <a:ext cx="75171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for adding a background image?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can be correct)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image: url(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4"/>
                  </a:ext>
                </a:extLst>
              </a:rPr>
              <a:t>“</a:t>
            </a:r>
            <a:r>
              <a:rPr lang="en-IN"/>
              <a:t>myimage.png”)</a:t>
            </a:r>
            <a:br>
              <a:rPr lang="en-IN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background-image: “myimage.png”</a:t>
            </a:r>
            <a:br>
              <a:rPr lang="en-IN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background-image: url(“myimage.png”)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background: url("myimage.png/")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6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1" name="Google Shape;1201;p6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sp>
        <p:nvSpPr>
          <p:cNvPr id="1202" name="Google Shape;1202;p6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03" name="Google Shape;1203;p6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4" name="Google Shape;1204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6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7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8" name="Google Shape;1208;p6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69"/>
          <p:cNvSpPr txBox="1"/>
          <p:nvPr/>
        </p:nvSpPr>
        <p:spPr>
          <a:xfrm>
            <a:off x="638175" y="1931700"/>
            <a:ext cx="75171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for adding a background image?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(Note: more than one can be correct)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image: url(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5"/>
                  </a:ext>
                </a:extLst>
              </a:rPr>
              <a:t>“</a:t>
            </a:r>
            <a:r>
              <a:rPr lang="en-IN"/>
              <a:t>myimage.png”)</a:t>
            </a:r>
            <a:br>
              <a:rPr lang="en-IN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background-image: “myimage.png”</a:t>
            </a:r>
            <a:br>
              <a:rPr lang="en-IN"/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background-image: url(“myimage.png”)</a:t>
            </a:r>
            <a:endParaRPr b="1">
              <a:solidFill>
                <a:srgbClr val="FF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background: url("myimage.png/")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8060bc44e_0_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88060bc44e_0_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g88060bc44e_0_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644" name="Google Shape;644;g88060bc44e_0_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45" name="Google Shape;645;g88060bc44e_0_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6" name="Google Shape;646;g88060bc44e_0_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88060bc44e_0_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88060bc44e_0_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88060bc44e_0_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88060bc44e_0_9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1" name="Google Shape;651;g88060bc44e_0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88060bc44e_0_9"/>
          <p:cNvSpPr txBox="1"/>
          <p:nvPr/>
        </p:nvSpPr>
        <p:spPr>
          <a:xfrm>
            <a:off x="638175" y="1746175"/>
            <a:ext cx="70584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target all the elements with h2 and h3 tags to have the same styling?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{ }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#h2, #h3 { }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h2, h3 { }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above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7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1218" name="Google Shape;1218;p7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19" name="Google Shape;1219;p7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0" name="Google Shape;1220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7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7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8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4" name="Google Shape;1224;p7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70"/>
          <p:cNvSpPr txBox="1"/>
          <p:nvPr/>
        </p:nvSpPr>
        <p:spPr>
          <a:xfrm>
            <a:off x="638175" y="1931700"/>
            <a:ext cx="70089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6"/>
                  </a:ext>
                </a:extLst>
              </a:rPr>
              <a:t>Which of the following statements is correct about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7"/>
                  </a:ext>
                </a:extLst>
              </a:rPr>
              <a:t>background-</a:t>
            </a:r>
            <a:r>
              <a:rPr lang="en-IN"/>
              <a:t>attachment property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8"/>
                  </a:ext>
                </a:extLst>
              </a:rPr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specifies how the background should be positioned.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specifies how the background should be repeated.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specifies </a:t>
            </a:r>
            <a:r>
              <a:rPr lang="en-IN"/>
              <a:t>whether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background should scroll with the page or remain fixed.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specifies the size of the background image.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7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3" name="Google Shape;1233;p7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1234" name="Google Shape;1234;p7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35" name="Google Shape;1235;p7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7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71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8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0" name="Google Shape;1240;p7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71"/>
          <p:cNvSpPr txBox="1"/>
          <p:nvPr/>
        </p:nvSpPr>
        <p:spPr>
          <a:xfrm>
            <a:off x="638175" y="1931700"/>
            <a:ext cx="7380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Which of the following statements is correct about </a:t>
            </a:r>
            <a:r>
              <a:rPr lang="en-IN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9"/>
                  </a:ext>
                </a:extLst>
              </a:rPr>
              <a:t>background-</a:t>
            </a:r>
            <a:r>
              <a:rPr lang="en-IN">
                <a:solidFill>
                  <a:schemeClr val="dk1"/>
                </a:solidFill>
              </a:rPr>
              <a:t>attachment property?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IN">
                <a:solidFill>
                  <a:schemeClr val="dk1"/>
                </a:solidFill>
              </a:rPr>
              <a:t>It specifies how the background should be positioned.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IN"/>
              <a:t>It specifies how the background should be repeated.</a:t>
            </a:r>
            <a:br>
              <a:rPr lang="en-IN" b="1">
                <a:solidFill>
                  <a:srgbClr val="FF0000"/>
                </a:solidFill>
              </a:rPr>
            </a:br>
            <a:endParaRPr b="1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It specifies whether the background should scroll with the page or remain fixed.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IN">
                <a:solidFill>
                  <a:schemeClr val="dk1"/>
                </a:solidFill>
              </a:rPr>
              <a:t>It specifies the size of the background image.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224d80da7_1_78"/>
          <p:cNvSpPr txBox="1">
            <a:spLocks noGrp="1"/>
          </p:cNvSpPr>
          <p:nvPr>
            <p:ph type="title"/>
          </p:nvPr>
        </p:nvSpPr>
        <p:spPr>
          <a:xfrm>
            <a:off x="467238" y="19049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1248" name="Google Shape;1248;g8224d80da7_1_78"/>
          <p:cNvSpPr txBox="1"/>
          <p:nvPr/>
        </p:nvSpPr>
        <p:spPr>
          <a:xfrm>
            <a:off x="467250" y="753000"/>
            <a:ext cx="35979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The HTML code is given to you in the stub and you are required to add the following internal CSS to the class </a:t>
            </a:r>
            <a:r>
              <a:rPr lang="en-IN" sz="1200" b="1" i="1">
                <a:solidFill>
                  <a:schemeClr val="lt1"/>
                </a:solidFill>
              </a:rPr>
              <a:t>container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Add the background image for the container: </a:t>
            </a:r>
            <a:r>
              <a:rPr lang="en-IN" sz="10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https://cdn.pixabay.com/photo/2020/06/07/05/48/drop-5269146_960_720.jpg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The position of the image should be 50% on the x-axis and 0% on the y-axis.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The image should not repeat.</a:t>
            </a: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As we scroll across the web page, the image should remain static at the given position and only the remaining elements on the web page should scroll.</a:t>
            </a: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</a:rPr>
              <a:t>You are required to define all this properties on a single line inside CSS.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stub code is provided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g8224d80da7_1_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1250" name="Google Shape;1250;g8224d80da7_1_78"/>
          <p:cNvSpPr txBox="1"/>
          <p:nvPr/>
        </p:nvSpPr>
        <p:spPr>
          <a:xfrm>
            <a:off x="467250" y="4325400"/>
            <a:ext cx="3470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The solution code is provided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/>
          </a:p>
        </p:txBody>
      </p:sp>
      <p:pic>
        <p:nvPicPr>
          <p:cNvPr id="1251" name="Google Shape;1251;g8224d80da7_1_78"/>
          <p:cNvPicPr preferRelativeResize="0"/>
          <p:nvPr/>
        </p:nvPicPr>
        <p:blipFill rotWithShape="1">
          <a:blip r:embed="rId6">
            <a:alphaModFix/>
          </a:blip>
          <a:srcRect t="3827"/>
          <a:stretch/>
        </p:blipFill>
        <p:spPr>
          <a:xfrm>
            <a:off x="4192775" y="1454287"/>
            <a:ext cx="4774050" cy="258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257" name="Google Shape;1257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3" name="Google Shape;1263;p73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CSS Box Model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7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65" name="Google Shape;12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25" y="1116426"/>
            <a:ext cx="4629650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224d80da7_1_1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1" name="Google Shape;1271;g8224d80da7_1_1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</a:t>
            </a: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Box Model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2" name="Google Shape;1272;g8224d80da7_1_1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g8224d80da7_1_16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4" name="Google Shape;1274;g8224d80da7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625" y="1451089"/>
            <a:ext cx="4629650" cy="2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g8224d80da7_1_16"/>
          <p:cNvSpPr txBox="1"/>
          <p:nvPr/>
        </p:nvSpPr>
        <p:spPr>
          <a:xfrm>
            <a:off x="386000" y="1533800"/>
            <a:ext cx="2981400" cy="2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The box model consists of four things: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Content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Padding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Border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Margin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0b7c2c1e2_0_1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CSS Margins</a:t>
            </a:r>
            <a:endParaRPr/>
          </a:p>
        </p:txBody>
      </p:sp>
      <p:sp>
        <p:nvSpPr>
          <p:cNvPr id="1281" name="Google Shape;1281;g80b7c2c1e2_0_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46</a:t>
            </a:fld>
            <a:endParaRPr/>
          </a:p>
        </p:txBody>
      </p:sp>
      <p:sp>
        <p:nvSpPr>
          <p:cNvPr id="1282" name="Google Shape;1282;g80b7c2c1e2_0_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Box Model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3" name="Google Shape;1283;g80b7c2c1e2_0_1"/>
          <p:cNvSpPr/>
          <p:nvPr/>
        </p:nvSpPr>
        <p:spPr>
          <a:xfrm>
            <a:off x="4678694" y="1438192"/>
            <a:ext cx="1714200" cy="914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g80b7c2c1e2_0_1"/>
          <p:cNvSpPr/>
          <p:nvPr/>
        </p:nvSpPr>
        <p:spPr>
          <a:xfrm>
            <a:off x="7351478" y="1438192"/>
            <a:ext cx="941700" cy="91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8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80b7c2c1e2_0_1"/>
          <p:cNvSpPr/>
          <p:nvPr/>
        </p:nvSpPr>
        <p:spPr>
          <a:xfrm>
            <a:off x="4361294" y="2763854"/>
            <a:ext cx="982500" cy="1765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80b7c2c1e2_0_1"/>
          <p:cNvSpPr/>
          <p:nvPr/>
        </p:nvSpPr>
        <p:spPr>
          <a:xfrm>
            <a:off x="6042991" y="2918129"/>
            <a:ext cx="2250300" cy="1311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7" name="Google Shape;1287;g80b7c2c1e2_0_1"/>
          <p:cNvCxnSpPr>
            <a:stCxn id="1284" idx="2"/>
          </p:cNvCxnSpPr>
          <p:nvPr/>
        </p:nvCxnSpPr>
        <p:spPr>
          <a:xfrm>
            <a:off x="7822328" y="2352592"/>
            <a:ext cx="0" cy="5655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88" name="Google Shape;1288;g80b7c2c1e2_0_1"/>
          <p:cNvCxnSpPr>
            <a:stCxn id="1283" idx="3"/>
            <a:endCxn id="1284" idx="1"/>
          </p:cNvCxnSpPr>
          <p:nvPr/>
        </p:nvCxnSpPr>
        <p:spPr>
          <a:xfrm>
            <a:off x="6392894" y="1895392"/>
            <a:ext cx="9585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89" name="Google Shape;1289;g80b7c2c1e2_0_1"/>
          <p:cNvCxnSpPr/>
          <p:nvPr/>
        </p:nvCxnSpPr>
        <p:spPr>
          <a:xfrm>
            <a:off x="5343791" y="3574079"/>
            <a:ext cx="7515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290" name="Google Shape;1290;g80b7c2c1e2_0_1"/>
          <p:cNvCxnSpPr/>
          <p:nvPr/>
        </p:nvCxnSpPr>
        <p:spPr>
          <a:xfrm rot="10800000">
            <a:off x="5065275" y="2352700"/>
            <a:ext cx="20700" cy="4089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0b7c2c1e2_0_15"/>
          <p:cNvSpPr txBox="1"/>
          <p:nvPr/>
        </p:nvSpPr>
        <p:spPr>
          <a:xfrm>
            <a:off x="760493" y="1124170"/>
            <a:ext cx="762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Margins are essentially the spaces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element. </a:t>
            </a:r>
            <a:r>
              <a:rPr lang="en-IN" sz="1200"/>
              <a:t>They are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the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spaces th</a:t>
            </a:r>
            <a:r>
              <a:rPr lang="en-IN" sz="1200"/>
              <a:t>at are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away from the element.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element </a:t>
            </a:r>
            <a:r>
              <a:rPr lang="en-IN" sz="1200"/>
              <a:t>can have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margins on all the four sides -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0"/>
                  </a:ext>
                </a:extLst>
              </a:rPr>
              <a:t> top, right, bottom and left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g80b7c2c1e2_0_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g80b7c2c1e2_0_1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Margins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8" name="Google Shape;1298;g80b7c2c1e2_0_1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g80b7c2c1e2_0_15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argins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g80b7c2c1e2_0_15"/>
          <p:cNvSpPr/>
          <p:nvPr/>
        </p:nvSpPr>
        <p:spPr>
          <a:xfrm>
            <a:off x="3260035" y="2571750"/>
            <a:ext cx="2170800" cy="1026600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80b7c2c1e2_0_15"/>
          <p:cNvSpPr txBox="1"/>
          <p:nvPr/>
        </p:nvSpPr>
        <p:spPr>
          <a:xfrm>
            <a:off x="4915856" y="2571750"/>
            <a:ext cx="514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302" name="Google Shape;1302;g80b7c2c1e2_0_15"/>
          <p:cNvSpPr/>
          <p:nvPr/>
        </p:nvSpPr>
        <p:spPr>
          <a:xfrm>
            <a:off x="1192696" y="1757238"/>
            <a:ext cx="6348000" cy="2822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g80b7c2c1e2_0_15"/>
          <p:cNvSpPr txBox="1"/>
          <p:nvPr/>
        </p:nvSpPr>
        <p:spPr>
          <a:xfrm>
            <a:off x="7049785" y="1757238"/>
            <a:ext cx="490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/>
          </a:p>
        </p:txBody>
      </p:sp>
      <p:cxnSp>
        <p:nvCxnSpPr>
          <p:cNvPr id="1304" name="Google Shape;1304;g80b7c2c1e2_0_15"/>
          <p:cNvCxnSpPr/>
          <p:nvPr/>
        </p:nvCxnSpPr>
        <p:spPr>
          <a:xfrm rot="10800000" flipH="1">
            <a:off x="1192696" y="1757317"/>
            <a:ext cx="437400" cy="477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5" name="Google Shape;1305;g80b7c2c1e2_0_15"/>
          <p:cNvCxnSpPr/>
          <p:nvPr/>
        </p:nvCxnSpPr>
        <p:spPr>
          <a:xfrm rot="10800000" flipH="1">
            <a:off x="1192696" y="1757222"/>
            <a:ext cx="889800" cy="9708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6" name="Google Shape;1306;g80b7c2c1e2_0_15"/>
          <p:cNvCxnSpPr/>
          <p:nvPr/>
        </p:nvCxnSpPr>
        <p:spPr>
          <a:xfrm rot="10800000" flipH="1">
            <a:off x="1199325" y="1766051"/>
            <a:ext cx="1457100" cy="1589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7" name="Google Shape;1307;g80b7c2c1e2_0_15"/>
          <p:cNvCxnSpPr/>
          <p:nvPr/>
        </p:nvCxnSpPr>
        <p:spPr>
          <a:xfrm rot="10800000" flipH="1">
            <a:off x="1182762" y="1748616"/>
            <a:ext cx="2037600" cy="22227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8" name="Google Shape;1308;g80b7c2c1e2_0_15"/>
          <p:cNvCxnSpPr/>
          <p:nvPr/>
        </p:nvCxnSpPr>
        <p:spPr>
          <a:xfrm rot="10800000" flipH="1">
            <a:off x="1195352" y="1748551"/>
            <a:ext cx="2595300" cy="2831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9" name="Google Shape;1309;g80b7c2c1e2_0_15"/>
          <p:cNvCxnSpPr/>
          <p:nvPr/>
        </p:nvCxnSpPr>
        <p:spPr>
          <a:xfrm rot="10800000" flipH="1">
            <a:off x="1863262" y="3056251"/>
            <a:ext cx="1396800" cy="15237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0" name="Google Shape;1310;g80b7c2c1e2_0_15"/>
          <p:cNvCxnSpPr/>
          <p:nvPr/>
        </p:nvCxnSpPr>
        <p:spPr>
          <a:xfrm rot="10800000" flipH="1">
            <a:off x="2561648" y="3601323"/>
            <a:ext cx="945000" cy="987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1" name="Google Shape;1311;g80b7c2c1e2_0_15"/>
          <p:cNvCxnSpPr/>
          <p:nvPr/>
        </p:nvCxnSpPr>
        <p:spPr>
          <a:xfrm rot="10800000" flipH="1">
            <a:off x="3318351" y="3604802"/>
            <a:ext cx="886500" cy="967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2" name="Google Shape;1312;g80b7c2c1e2_0_15"/>
          <p:cNvCxnSpPr/>
          <p:nvPr/>
        </p:nvCxnSpPr>
        <p:spPr>
          <a:xfrm rot="10800000" flipH="1">
            <a:off x="3970358" y="3604802"/>
            <a:ext cx="886500" cy="9672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3" name="Google Shape;1313;g80b7c2c1e2_0_15"/>
          <p:cNvCxnSpPr/>
          <p:nvPr/>
        </p:nvCxnSpPr>
        <p:spPr>
          <a:xfrm rot="10800000" flipH="1">
            <a:off x="5266420" y="2109903"/>
            <a:ext cx="2256900" cy="24621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4" name="Google Shape;1314;g80b7c2c1e2_0_15"/>
          <p:cNvCxnSpPr/>
          <p:nvPr/>
        </p:nvCxnSpPr>
        <p:spPr>
          <a:xfrm rot="10800000" flipH="1">
            <a:off x="4542852" y="1747955"/>
            <a:ext cx="2595900" cy="2832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5" name="Google Shape;1315;g80b7c2c1e2_0_15"/>
          <p:cNvCxnSpPr/>
          <p:nvPr/>
        </p:nvCxnSpPr>
        <p:spPr>
          <a:xfrm rot="10800000" flipH="1">
            <a:off x="5846865" y="2723854"/>
            <a:ext cx="1701600" cy="18561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6" name="Google Shape;1316;g80b7c2c1e2_0_15"/>
          <p:cNvCxnSpPr/>
          <p:nvPr/>
        </p:nvCxnSpPr>
        <p:spPr>
          <a:xfrm rot="10800000" flipH="1">
            <a:off x="6546580" y="3487651"/>
            <a:ext cx="986700" cy="1076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7" name="Google Shape;1317;g80b7c2c1e2_0_15"/>
          <p:cNvCxnSpPr/>
          <p:nvPr/>
        </p:nvCxnSpPr>
        <p:spPr>
          <a:xfrm rot="10800000" flipH="1">
            <a:off x="7185335" y="4189951"/>
            <a:ext cx="342900" cy="3741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8" name="Google Shape;1318;g80b7c2c1e2_0_15"/>
          <p:cNvCxnSpPr>
            <a:stCxn id="1300" idx="0"/>
          </p:cNvCxnSpPr>
          <p:nvPr/>
        </p:nvCxnSpPr>
        <p:spPr>
          <a:xfrm rot="10800000" flipH="1">
            <a:off x="4345435" y="1757250"/>
            <a:ext cx="749400" cy="8145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9" name="Google Shape;1319;g80b7c2c1e2_0_15"/>
          <p:cNvCxnSpPr/>
          <p:nvPr/>
        </p:nvCxnSpPr>
        <p:spPr>
          <a:xfrm rot="10800000" flipH="1">
            <a:off x="3723867" y="1757369"/>
            <a:ext cx="729000" cy="795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0" name="Google Shape;1320;g80b7c2c1e2_0_15"/>
          <p:cNvCxnSpPr/>
          <p:nvPr/>
        </p:nvCxnSpPr>
        <p:spPr>
          <a:xfrm rot="10800000" flipH="1">
            <a:off x="4924514" y="1765922"/>
            <a:ext cx="728100" cy="794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1" name="Google Shape;1321;g80b7c2c1e2_0_15"/>
          <p:cNvCxnSpPr/>
          <p:nvPr/>
        </p:nvCxnSpPr>
        <p:spPr>
          <a:xfrm rot="10800000" flipH="1">
            <a:off x="5430741" y="1758113"/>
            <a:ext cx="885900" cy="966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2" name="Google Shape;1322;g80b7c2c1e2_0_15"/>
          <p:cNvSpPr txBox="1"/>
          <p:nvPr/>
        </p:nvSpPr>
        <p:spPr>
          <a:xfrm>
            <a:off x="7809600" y="3135162"/>
            <a:ext cx="115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Shaded area is the margin </a:t>
            </a:r>
            <a:endParaRPr/>
          </a:p>
        </p:txBody>
      </p:sp>
      <p:cxnSp>
        <p:nvCxnSpPr>
          <p:cNvPr id="1323" name="Google Shape;1323;g80b7c2c1e2_0_15"/>
          <p:cNvCxnSpPr/>
          <p:nvPr/>
        </p:nvCxnSpPr>
        <p:spPr>
          <a:xfrm rot="10800000">
            <a:off x="7044073" y="3366038"/>
            <a:ext cx="820500" cy="105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4" name="Google Shape;1324;g80b7c2c1e2_0_15"/>
          <p:cNvCxnSpPr>
            <a:stCxn id="1300" idx="0"/>
          </p:cNvCxnSpPr>
          <p:nvPr/>
        </p:nvCxnSpPr>
        <p:spPr>
          <a:xfrm rot="10800000">
            <a:off x="4345435" y="2110050"/>
            <a:ext cx="0" cy="4617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5" name="Google Shape;1325;g80b7c2c1e2_0_15"/>
          <p:cNvCxnSpPr>
            <a:stCxn id="1300" idx="3"/>
          </p:cNvCxnSpPr>
          <p:nvPr/>
        </p:nvCxnSpPr>
        <p:spPr>
          <a:xfrm>
            <a:off x="5430835" y="3085050"/>
            <a:ext cx="731400" cy="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6" name="Google Shape;1326;g80b7c2c1e2_0_15"/>
          <p:cNvCxnSpPr>
            <a:stCxn id="1300" idx="2"/>
          </p:cNvCxnSpPr>
          <p:nvPr/>
        </p:nvCxnSpPr>
        <p:spPr>
          <a:xfrm>
            <a:off x="4345435" y="3598350"/>
            <a:ext cx="0" cy="480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7" name="Google Shape;1327;g80b7c2c1e2_0_15"/>
          <p:cNvCxnSpPr>
            <a:stCxn id="1300" idx="1"/>
          </p:cNvCxnSpPr>
          <p:nvPr/>
        </p:nvCxnSpPr>
        <p:spPr>
          <a:xfrm rot="10800000">
            <a:off x="2561635" y="3085050"/>
            <a:ext cx="698400" cy="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0b7c2c1e2_0_5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3" name="Google Shape;1333;g80b7c2c1e2_0_5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Margins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4" name="Google Shape;1334;g80b7c2c1e2_0_5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g80b7c2c1e2_0_51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6" name="Google Shape;1336;g80b7c2c1e2_0_51"/>
          <p:cNvGraphicFramePr/>
          <p:nvPr/>
        </p:nvGraphicFramePr>
        <p:xfrm>
          <a:off x="1094029" y="2633138"/>
          <a:ext cx="2210550" cy="885900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21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7" name="Google Shape;1337;g80b7c2c1e2_0_51"/>
          <p:cNvSpPr/>
          <p:nvPr/>
        </p:nvSpPr>
        <p:spPr>
          <a:xfrm>
            <a:off x="4641349" y="1891776"/>
            <a:ext cx="3578100" cy="23685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g80b7c2c1e2_0_51"/>
          <p:cNvSpPr txBox="1"/>
          <p:nvPr/>
        </p:nvSpPr>
        <p:spPr>
          <a:xfrm>
            <a:off x="385993" y="1211509"/>
            <a:ext cx="762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Margins can be set simply by calling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and giving it a value.</a:t>
            </a:r>
            <a:endParaRPr/>
          </a:p>
        </p:txBody>
      </p:sp>
      <p:sp>
        <p:nvSpPr>
          <p:cNvPr id="1339" name="Google Shape;1339;g80b7c2c1e2_0_51"/>
          <p:cNvSpPr/>
          <p:nvPr/>
        </p:nvSpPr>
        <p:spPr>
          <a:xfrm>
            <a:off x="5916194" y="2577120"/>
            <a:ext cx="1028400" cy="997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0" name="Google Shape;1340;g80b7c2c1e2_0_51"/>
          <p:cNvCxnSpPr>
            <a:stCxn id="1339" idx="0"/>
          </p:cNvCxnSpPr>
          <p:nvPr/>
        </p:nvCxnSpPr>
        <p:spPr>
          <a:xfrm rot="10800000">
            <a:off x="6425594" y="1979820"/>
            <a:ext cx="4800" cy="597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1" name="Google Shape;1341;g80b7c2c1e2_0_51"/>
          <p:cNvCxnSpPr>
            <a:stCxn id="1339" idx="3"/>
          </p:cNvCxnSpPr>
          <p:nvPr/>
        </p:nvCxnSpPr>
        <p:spPr>
          <a:xfrm>
            <a:off x="6944594" y="3076020"/>
            <a:ext cx="9351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2" name="Google Shape;1342;g80b7c2c1e2_0_51"/>
          <p:cNvCxnSpPr>
            <a:stCxn id="1339" idx="2"/>
          </p:cNvCxnSpPr>
          <p:nvPr/>
        </p:nvCxnSpPr>
        <p:spPr>
          <a:xfrm>
            <a:off x="6430394" y="3574920"/>
            <a:ext cx="2100" cy="5436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3" name="Google Shape;1343;g80b7c2c1e2_0_51"/>
          <p:cNvCxnSpPr>
            <a:endCxn id="1339" idx="1"/>
          </p:cNvCxnSpPr>
          <p:nvPr/>
        </p:nvCxnSpPr>
        <p:spPr>
          <a:xfrm>
            <a:off x="4977494" y="3076020"/>
            <a:ext cx="9387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344" name="Google Shape;1344;g80b7c2c1e2_0_51"/>
          <p:cNvSpPr txBox="1"/>
          <p:nvPr/>
        </p:nvSpPr>
        <p:spPr>
          <a:xfrm>
            <a:off x="5270094" y="2822166"/>
            <a:ext cx="47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70px</a:t>
            </a:r>
            <a:endParaRPr/>
          </a:p>
        </p:txBody>
      </p:sp>
      <p:sp>
        <p:nvSpPr>
          <p:cNvPr id="1345" name="Google Shape;1345;g80b7c2c1e2_0_51"/>
          <p:cNvSpPr txBox="1"/>
          <p:nvPr/>
        </p:nvSpPr>
        <p:spPr>
          <a:xfrm>
            <a:off x="5947575" y="2138354"/>
            <a:ext cx="47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70px</a:t>
            </a:r>
            <a:endParaRPr/>
          </a:p>
        </p:txBody>
      </p:sp>
      <p:sp>
        <p:nvSpPr>
          <p:cNvPr id="1346" name="Google Shape;1346;g80b7c2c1e2_0_51"/>
          <p:cNvSpPr txBox="1"/>
          <p:nvPr/>
        </p:nvSpPr>
        <p:spPr>
          <a:xfrm>
            <a:off x="7173208" y="2822166"/>
            <a:ext cx="47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70px</a:t>
            </a:r>
            <a:endParaRPr/>
          </a:p>
        </p:txBody>
      </p:sp>
      <p:sp>
        <p:nvSpPr>
          <p:cNvPr id="1347" name="Google Shape;1347;g80b7c2c1e2_0_51"/>
          <p:cNvSpPr txBox="1"/>
          <p:nvPr/>
        </p:nvSpPr>
        <p:spPr>
          <a:xfrm>
            <a:off x="6425591" y="3669053"/>
            <a:ext cx="47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70px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0b7c2c1e2_0_7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3" name="Google Shape;1353;g80b7c2c1e2_0_7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Margins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4" name="Google Shape;1354;g80b7c2c1e2_0_7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g80b7c2c1e2_0_70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Margin for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80b7c2c1e2_0_70"/>
          <p:cNvSpPr txBox="1"/>
          <p:nvPr/>
        </p:nvSpPr>
        <p:spPr>
          <a:xfrm>
            <a:off x="385993" y="1284123"/>
            <a:ext cx="762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Margins can be set for all the individual sides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below.</a:t>
            </a:r>
            <a:endParaRPr/>
          </a:p>
        </p:txBody>
      </p:sp>
      <p:sp>
        <p:nvSpPr>
          <p:cNvPr id="1357" name="Google Shape;1357;g80b7c2c1e2_0_70"/>
          <p:cNvSpPr/>
          <p:nvPr/>
        </p:nvSpPr>
        <p:spPr>
          <a:xfrm>
            <a:off x="477433" y="1948031"/>
            <a:ext cx="1558500" cy="1129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g80b7c2c1e2_0_70"/>
          <p:cNvSpPr/>
          <p:nvPr/>
        </p:nvSpPr>
        <p:spPr>
          <a:xfrm>
            <a:off x="481900" y="2696100"/>
            <a:ext cx="1554000" cy="366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.block2</a:t>
            </a:r>
            <a:endParaRPr sz="1100"/>
          </a:p>
        </p:txBody>
      </p:sp>
      <p:graphicFrame>
        <p:nvGraphicFramePr>
          <p:cNvPr id="1359" name="Google Shape;1359;g80b7c2c1e2_0_70"/>
          <p:cNvGraphicFramePr/>
          <p:nvPr/>
        </p:nvGraphicFramePr>
        <p:xfrm>
          <a:off x="311947" y="3509064"/>
          <a:ext cx="1889450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8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.block2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margin-top: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0" name="Google Shape;1360;g80b7c2c1e2_0_70"/>
          <p:cNvSpPr/>
          <p:nvPr/>
        </p:nvSpPr>
        <p:spPr>
          <a:xfrm>
            <a:off x="2535717" y="1943558"/>
            <a:ext cx="1737000" cy="11292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g80b7c2c1e2_0_70"/>
          <p:cNvSpPr/>
          <p:nvPr/>
        </p:nvSpPr>
        <p:spPr>
          <a:xfrm>
            <a:off x="3646224" y="1943550"/>
            <a:ext cx="626400" cy="1129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.block2</a:t>
            </a:r>
            <a:endParaRPr sz="1100"/>
          </a:p>
        </p:txBody>
      </p:sp>
      <p:graphicFrame>
        <p:nvGraphicFramePr>
          <p:cNvPr id="1362" name="Google Shape;1362;g80b7c2c1e2_0_70"/>
          <p:cNvGraphicFramePr/>
          <p:nvPr/>
        </p:nvGraphicFramePr>
        <p:xfrm>
          <a:off x="2410060" y="3509064"/>
          <a:ext cx="1946600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9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.block2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margin-left: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3" name="Google Shape;1363;g80b7c2c1e2_0_70"/>
          <p:cNvSpPr/>
          <p:nvPr/>
        </p:nvSpPr>
        <p:spPr>
          <a:xfrm>
            <a:off x="4634636" y="1936092"/>
            <a:ext cx="1737000" cy="11283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80b7c2c1e2_0_70"/>
          <p:cNvSpPr/>
          <p:nvPr/>
        </p:nvSpPr>
        <p:spPr>
          <a:xfrm>
            <a:off x="4634624" y="1943550"/>
            <a:ext cx="626400" cy="1120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.block1</a:t>
            </a:r>
            <a:endParaRPr sz="1100"/>
          </a:p>
        </p:txBody>
      </p:sp>
      <p:graphicFrame>
        <p:nvGraphicFramePr>
          <p:cNvPr id="1365" name="Google Shape;1365;g80b7c2c1e2_0_70"/>
          <p:cNvGraphicFramePr/>
          <p:nvPr/>
        </p:nvGraphicFramePr>
        <p:xfrm>
          <a:off x="4565333" y="3509064"/>
          <a:ext cx="1946600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9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.block1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margin-right: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6" name="Google Shape;1366;g80b7c2c1e2_0_70"/>
          <p:cNvSpPr/>
          <p:nvPr/>
        </p:nvSpPr>
        <p:spPr>
          <a:xfrm>
            <a:off x="6759382" y="1916780"/>
            <a:ext cx="1737000" cy="11283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g80b7c2c1e2_0_70"/>
          <p:cNvSpPr/>
          <p:nvPr/>
        </p:nvSpPr>
        <p:spPr>
          <a:xfrm>
            <a:off x="6759381" y="1924246"/>
            <a:ext cx="1737000" cy="3771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.block1</a:t>
            </a:r>
            <a:endParaRPr sz="1100"/>
          </a:p>
        </p:txBody>
      </p:sp>
      <p:graphicFrame>
        <p:nvGraphicFramePr>
          <p:cNvPr id="1368" name="Google Shape;1368;g80b7c2c1e2_0_70"/>
          <p:cNvGraphicFramePr/>
          <p:nvPr/>
        </p:nvGraphicFramePr>
        <p:xfrm>
          <a:off x="6720608" y="3509074"/>
          <a:ext cx="1946600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9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.block1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margin-bottom: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9" name="Google Shape;1369;g80b7c2c1e2_0_70"/>
          <p:cNvSpPr/>
          <p:nvPr/>
        </p:nvSpPr>
        <p:spPr>
          <a:xfrm>
            <a:off x="473950" y="1955699"/>
            <a:ext cx="1554000" cy="3771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.block1</a:t>
            </a:r>
            <a:endParaRPr sz="1100"/>
          </a:p>
        </p:txBody>
      </p:sp>
      <p:sp>
        <p:nvSpPr>
          <p:cNvPr id="1370" name="Google Shape;1370;g80b7c2c1e2_0_70"/>
          <p:cNvSpPr/>
          <p:nvPr/>
        </p:nvSpPr>
        <p:spPr>
          <a:xfrm>
            <a:off x="2542900" y="1935250"/>
            <a:ext cx="626400" cy="11292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.block1</a:t>
            </a:r>
            <a:endParaRPr sz="1100"/>
          </a:p>
        </p:txBody>
      </p:sp>
      <p:sp>
        <p:nvSpPr>
          <p:cNvPr id="1371" name="Google Shape;1371;g80b7c2c1e2_0_70"/>
          <p:cNvSpPr/>
          <p:nvPr/>
        </p:nvSpPr>
        <p:spPr>
          <a:xfrm>
            <a:off x="5739825" y="1935250"/>
            <a:ext cx="626400" cy="1109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.block2</a:t>
            </a:r>
            <a:endParaRPr sz="1100"/>
          </a:p>
        </p:txBody>
      </p:sp>
      <p:cxnSp>
        <p:nvCxnSpPr>
          <p:cNvPr id="1372" name="Google Shape;1372;g80b7c2c1e2_0_70"/>
          <p:cNvCxnSpPr>
            <a:stCxn id="1358" idx="0"/>
            <a:endCxn id="1369" idx="2"/>
          </p:cNvCxnSpPr>
          <p:nvPr/>
        </p:nvCxnSpPr>
        <p:spPr>
          <a:xfrm rot="10800000">
            <a:off x="1251100" y="2332800"/>
            <a:ext cx="7800" cy="3633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73" name="Google Shape;1373;g80b7c2c1e2_0_70"/>
          <p:cNvCxnSpPr>
            <a:stCxn id="1361" idx="1"/>
            <a:endCxn id="1370" idx="3"/>
          </p:cNvCxnSpPr>
          <p:nvPr/>
        </p:nvCxnSpPr>
        <p:spPr>
          <a:xfrm rot="10800000">
            <a:off x="3169224" y="2499750"/>
            <a:ext cx="477000" cy="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74" name="Google Shape;1374;g80b7c2c1e2_0_70"/>
          <p:cNvCxnSpPr/>
          <p:nvPr/>
        </p:nvCxnSpPr>
        <p:spPr>
          <a:xfrm>
            <a:off x="5249517" y="2503950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75" name="Google Shape;1375;g80b7c2c1e2_0_70"/>
          <p:cNvSpPr/>
          <p:nvPr/>
        </p:nvSpPr>
        <p:spPr>
          <a:xfrm>
            <a:off x="6767333" y="2668356"/>
            <a:ext cx="1728900" cy="3771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.block2</a:t>
            </a:r>
            <a:endParaRPr sz="1100"/>
          </a:p>
        </p:txBody>
      </p:sp>
      <p:cxnSp>
        <p:nvCxnSpPr>
          <p:cNvPr id="1376" name="Google Shape;1376;g80b7c2c1e2_0_70"/>
          <p:cNvCxnSpPr>
            <a:endCxn id="1375" idx="0"/>
          </p:cNvCxnSpPr>
          <p:nvPr/>
        </p:nvCxnSpPr>
        <p:spPr>
          <a:xfrm>
            <a:off x="7627883" y="2301456"/>
            <a:ext cx="3900" cy="3669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8060bc44e_0_2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88060bc44e_0_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g88060bc44e_0_2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660" name="Google Shape;660;g88060bc44e_0_2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61" name="Google Shape;661;g88060bc44e_0_2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g88060bc44e_0_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88060bc44e_0_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88060bc44e_0_2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88060bc44e_0_2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g88060bc44e_0_2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g88060bc44e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88060bc44e_0_24"/>
          <p:cNvSpPr txBox="1"/>
          <p:nvPr/>
        </p:nvSpPr>
        <p:spPr>
          <a:xfrm>
            <a:off x="638175" y="1734775"/>
            <a:ext cx="6971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target all the elements with h2 and h3 tags to have the same styling?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{ }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#h2, #h3 { }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h2, h3 { }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the above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0b7c2c1e2_0_9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2" name="Google Shape;1382;g80b7c2c1e2_0_98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Margins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g80b7c2c1e2_0_9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g80b7c2c1e2_0_98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Margin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horthand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5" name="Google Shape;1385;g80b7c2c1e2_0_98"/>
          <p:cNvGraphicFramePr/>
          <p:nvPr/>
        </p:nvGraphicFramePr>
        <p:xfrm>
          <a:off x="434927" y="2569732"/>
          <a:ext cx="82741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7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SHORTHAND -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will give 70px as margin to all the sides.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86" name="Google Shape;1386;g80b7c2c1e2_0_98"/>
          <p:cNvSpPr txBox="1"/>
          <p:nvPr/>
        </p:nvSpPr>
        <p:spPr>
          <a:xfrm>
            <a:off x="385993" y="1627439"/>
            <a:ext cx="465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M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argins can be given shorthand for every side.</a:t>
            </a:r>
            <a:endParaRPr/>
          </a:p>
        </p:txBody>
      </p:sp>
      <p:graphicFrame>
        <p:nvGraphicFramePr>
          <p:cNvPr id="1387" name="Google Shape;1387;g80b7c2c1e2_0_98"/>
          <p:cNvGraphicFramePr/>
          <p:nvPr/>
        </p:nvGraphicFramePr>
        <p:xfrm>
          <a:off x="434927" y="3150178"/>
          <a:ext cx="82741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7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This will give 70px as margin to top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bottom; 50px to right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8" name="Google Shape;1388;g80b7c2c1e2_0_98"/>
          <p:cNvGraphicFramePr/>
          <p:nvPr/>
        </p:nvGraphicFramePr>
        <p:xfrm>
          <a:off x="434927" y="3754477"/>
          <a:ext cx="82900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 40px;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This will give margin 70px to top; 50px to right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left; 40px to bottom.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9" name="Google Shape;1389;g80b7c2c1e2_0_98"/>
          <p:cNvGraphicFramePr/>
          <p:nvPr/>
        </p:nvGraphicFramePr>
        <p:xfrm>
          <a:off x="419024" y="4334923"/>
          <a:ext cx="82900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 40px 60px;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Margins are 70px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top; 50px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right; 40px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bottom; 60px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to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90" name="Google Shape;1390;g80b7c2c1e2_0_98"/>
          <p:cNvSpPr/>
          <p:nvPr/>
        </p:nvSpPr>
        <p:spPr>
          <a:xfrm>
            <a:off x="7013050" y="1182046"/>
            <a:ext cx="826800" cy="699600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g80b7c2c1e2_0_98"/>
          <p:cNvSpPr txBox="1"/>
          <p:nvPr/>
        </p:nvSpPr>
        <p:spPr>
          <a:xfrm>
            <a:off x="6633893" y="1023949"/>
            <a:ext cx="55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6AA84F"/>
                </a:solidFill>
              </a:rPr>
              <a:t>TOP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392" name="Google Shape;1392;g80b7c2c1e2_0_98"/>
          <p:cNvSpPr txBox="1"/>
          <p:nvPr/>
        </p:nvSpPr>
        <p:spPr>
          <a:xfrm>
            <a:off x="7468730" y="1674055"/>
            <a:ext cx="74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endParaRPr/>
          </a:p>
        </p:txBody>
      </p:sp>
      <p:sp>
        <p:nvSpPr>
          <p:cNvPr id="1393" name="Google Shape;1393;g80b7c2c1e2_0_98"/>
          <p:cNvSpPr txBox="1"/>
          <p:nvPr/>
        </p:nvSpPr>
        <p:spPr>
          <a:xfrm>
            <a:off x="6471087" y="2150652"/>
            <a:ext cx="95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endParaRPr/>
          </a:p>
        </p:txBody>
      </p:sp>
      <p:sp>
        <p:nvSpPr>
          <p:cNvPr id="1394" name="Google Shape;1394;g80b7c2c1e2_0_98"/>
          <p:cNvSpPr txBox="1"/>
          <p:nvPr/>
        </p:nvSpPr>
        <p:spPr>
          <a:xfrm>
            <a:off x="5646116" y="1674055"/>
            <a:ext cx="6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endParaRPr/>
          </a:p>
        </p:txBody>
      </p:sp>
      <p:sp>
        <p:nvSpPr>
          <p:cNvPr id="1395" name="Google Shape;1395;g80b7c2c1e2_0_98"/>
          <p:cNvSpPr/>
          <p:nvPr/>
        </p:nvSpPr>
        <p:spPr>
          <a:xfrm rot="6218281">
            <a:off x="7116576" y="1531844"/>
            <a:ext cx="827018" cy="699829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g80b7c2c1e2_0_98"/>
          <p:cNvSpPr/>
          <p:nvPr/>
        </p:nvSpPr>
        <p:spPr>
          <a:xfrm rot="-10345333">
            <a:off x="6029477" y="1697260"/>
            <a:ext cx="875849" cy="626456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80b7c2c1e2_0_98"/>
          <p:cNvSpPr/>
          <p:nvPr/>
        </p:nvSpPr>
        <p:spPr>
          <a:xfrm rot="-4798221">
            <a:off x="6004889" y="1272818"/>
            <a:ext cx="826836" cy="699781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0b7c2c1e2_0_118"/>
          <p:cNvSpPr txBox="1"/>
          <p:nvPr/>
        </p:nvSpPr>
        <p:spPr>
          <a:xfrm>
            <a:off x="385993" y="1211509"/>
            <a:ext cx="7623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horizontally cent</a:t>
            </a:r>
            <a:r>
              <a:rPr lang="en-IN" sz="1200"/>
              <a:t>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element within a container, you can use </a:t>
            </a:r>
            <a:r>
              <a:rPr lang="en-IN" sz="12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1"/>
                  </a:ext>
                </a:extLst>
              </a:rPr>
              <a:t>margin: 0 auto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 should be given a specific width, and then,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2"/>
                  </a:ext>
                </a:extLst>
              </a:rPr>
              <a:t>the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3"/>
                  </a:ext>
                </a:extLst>
              </a:rPr>
              <a:t>margin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4"/>
                  </a:ext>
                </a:extLst>
              </a:rPr>
              <a:t>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5"/>
                  </a:ext>
                </a:extLst>
              </a:rPr>
              <a:t>should be 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6"/>
                  </a:ext>
                </a:extLst>
              </a:rPr>
              <a:t>set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7"/>
                  </a:ext>
                </a:extLst>
              </a:rPr>
              <a:t>to 0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8"/>
                  </a:ext>
                </a:extLst>
              </a:rPr>
              <a:t>auto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 will take up whatever width is given to it, and the remaining width will be equally split</a:t>
            </a:r>
            <a:r>
              <a:rPr lang="en-IN" sz="1200"/>
              <a:t> owing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lang="en-IN" sz="1200"/>
              <a:t>value </a:t>
            </a:r>
            <a:r>
              <a:rPr lang="en-IN" sz="1200" i="1"/>
              <a:t>auto</a:t>
            </a:r>
            <a:r>
              <a:rPr lang="en-IN" sz="1200"/>
              <a:t> of </a:t>
            </a:r>
            <a:r>
              <a:rPr lang="en-IN" sz="1200" i="1"/>
              <a:t>margin</a:t>
            </a:r>
            <a:r>
              <a:rPr lang="en-IN" sz="1200"/>
              <a:t> property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403" name="Google Shape;1403;g80b7c2c1e2_0_1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4" name="Google Shape;1404;g80b7c2c1e2_0_118"/>
          <p:cNvSpPr txBox="1"/>
          <p:nvPr/>
        </p:nvSpPr>
        <p:spPr>
          <a:xfrm>
            <a:off x="386003" y="126225"/>
            <a:ext cx="67653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Aligning Element Horizontally in Center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5" name="Google Shape;1405;g80b7c2c1e2_0_11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80b7c2c1e2_0_118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Margin Auto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7" name="Google Shape;1407;g80b7c2c1e2_0_118"/>
          <p:cNvGraphicFramePr/>
          <p:nvPr/>
        </p:nvGraphicFramePr>
        <p:xfrm>
          <a:off x="502997" y="2641712"/>
          <a:ext cx="2979675" cy="15486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97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9"/>
                            </a:ext>
                          </a:extLst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 0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auto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08" name="Google Shape;1408;g80b7c2c1e2_0_118"/>
          <p:cNvSpPr/>
          <p:nvPr/>
        </p:nvSpPr>
        <p:spPr>
          <a:xfrm>
            <a:off x="4641349" y="2571750"/>
            <a:ext cx="3578100" cy="1688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g80b7c2c1e2_0_118"/>
          <p:cNvSpPr/>
          <p:nvPr/>
        </p:nvSpPr>
        <p:spPr>
          <a:xfrm>
            <a:off x="5985380" y="3054302"/>
            <a:ext cx="890100" cy="723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0" name="Google Shape;1410;g80b7c2c1e2_0_118"/>
          <p:cNvCxnSpPr>
            <a:stCxn id="1409" idx="3"/>
            <a:endCxn id="1408" idx="3"/>
          </p:cNvCxnSpPr>
          <p:nvPr/>
        </p:nvCxnSpPr>
        <p:spPr>
          <a:xfrm>
            <a:off x="6875480" y="3416102"/>
            <a:ext cx="13440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11" name="Google Shape;1411;g80b7c2c1e2_0_118"/>
          <p:cNvCxnSpPr>
            <a:stCxn id="1408" idx="1"/>
            <a:endCxn id="1409" idx="1"/>
          </p:cNvCxnSpPr>
          <p:nvPr/>
        </p:nvCxnSpPr>
        <p:spPr>
          <a:xfrm>
            <a:off x="4641349" y="3416100"/>
            <a:ext cx="13440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224d80da7_1_55"/>
          <p:cNvSpPr txBox="1"/>
          <p:nvPr/>
        </p:nvSpPr>
        <p:spPr>
          <a:xfrm>
            <a:off x="4641350" y="1211500"/>
            <a:ext cx="3578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/>
              <a:t>We can vertically align a div using margin property.</a:t>
            </a:r>
            <a:endParaRPr/>
          </a:p>
        </p:txBody>
      </p:sp>
      <p:sp>
        <p:nvSpPr>
          <p:cNvPr id="1417" name="Google Shape;1417;g8224d80da7_1_5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8" name="Google Shape;1418;g8224d80da7_1_55"/>
          <p:cNvSpPr txBox="1"/>
          <p:nvPr/>
        </p:nvSpPr>
        <p:spPr>
          <a:xfrm>
            <a:off x="386003" y="126225"/>
            <a:ext cx="67653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Aligning Element Vertically in Center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9" name="Google Shape;1419;g8224d80da7_1_5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g8224d80da7_1_55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1" name="Google Shape;1421;g8224d80da7_1_55"/>
          <p:cNvGraphicFramePr/>
          <p:nvPr/>
        </p:nvGraphicFramePr>
        <p:xfrm>
          <a:off x="630247" y="1087087"/>
          <a:ext cx="3196575" cy="380555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19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Vertical Align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</a:t>
                      </a:r>
                      <a:r>
                        <a:rPr lang="en-IN" sz="1050">
                          <a:solidFill>
                            <a:srgbClr val="D7BA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.container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B5CEA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100px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B5CEA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100px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B5CEA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5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solid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5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black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auto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margin-top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B5CEA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20%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margin-bottom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050">
                          <a:solidFill>
                            <a:srgbClr val="B5CEA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20%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     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}</a:t>
                      </a:r>
                      <a:endParaRPr sz="1050">
                        <a:solidFill>
                          <a:srgbClr val="D4D4D4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&lt;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style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05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05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105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"container"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05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05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05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22" name="Google Shape;1422;g8224d80da7_1_55"/>
          <p:cNvSpPr/>
          <p:nvPr/>
        </p:nvSpPr>
        <p:spPr>
          <a:xfrm>
            <a:off x="4641349" y="2571750"/>
            <a:ext cx="3578100" cy="1688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g8224d80da7_1_55"/>
          <p:cNvSpPr/>
          <p:nvPr/>
        </p:nvSpPr>
        <p:spPr>
          <a:xfrm>
            <a:off x="5985380" y="3054302"/>
            <a:ext cx="890100" cy="723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4" name="Google Shape;1424;g8224d80da7_1_55"/>
          <p:cNvCxnSpPr>
            <a:stCxn id="1423" idx="2"/>
            <a:endCxn id="1422" idx="2"/>
          </p:cNvCxnSpPr>
          <p:nvPr/>
        </p:nvCxnSpPr>
        <p:spPr>
          <a:xfrm>
            <a:off x="6430430" y="3777902"/>
            <a:ext cx="0" cy="482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425" name="Google Shape;1425;g8224d80da7_1_55"/>
          <p:cNvCxnSpPr>
            <a:stCxn id="1422" idx="0"/>
            <a:endCxn id="1423" idx="0"/>
          </p:cNvCxnSpPr>
          <p:nvPr/>
        </p:nvCxnSpPr>
        <p:spPr>
          <a:xfrm>
            <a:off x="6430399" y="2571750"/>
            <a:ext cx="0" cy="4827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0b7c2c1e2_0_13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g80b7c2c1e2_0_13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2" name="Google Shape;1432;g80b7c2c1e2_0_13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1433" name="Google Shape;1433;g80b7c2c1e2_0_13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34" name="Google Shape;1434;g80b7c2c1e2_0_13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5" name="Google Shape;1435;g80b7c2c1e2_0_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g80b7c2c1e2_0_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80b7c2c1e2_0_13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80b7c2c1e2_0_131"/>
          <p:cNvSpPr txBox="1"/>
          <p:nvPr/>
        </p:nvSpPr>
        <p:spPr>
          <a:xfrm>
            <a:off x="638175" y="297365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g80b7c2c1e2_0_131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0" name="Google Shape;1440;g80b7c2c1e2_0_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1" name="Google Shape;1441;g80b7c2c1e2_0_131"/>
          <p:cNvGraphicFramePr/>
          <p:nvPr/>
        </p:nvGraphicFramePr>
        <p:xfrm>
          <a:off x="2801325" y="1873253"/>
          <a:ext cx="354135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5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10px 20px 30px 40px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42" name="Google Shape;1442;g80b7c2c1e2_0_131"/>
          <p:cNvSpPr txBox="1"/>
          <p:nvPr/>
        </p:nvSpPr>
        <p:spPr>
          <a:xfrm>
            <a:off x="638175" y="1362900"/>
            <a:ext cx="80994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According to the code given below, which of the following are the values of a margin 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margin-top: 20px; margin-right: 30px; margin-left: 40px; margin-bottom: 10px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0"/>
                  </a:ext>
                </a:extLst>
              </a:rPr>
              <a:t>margin-</a:t>
            </a:r>
            <a:r>
              <a:rPr lang="en-IN"/>
              <a:t>left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10px; margin-</a:t>
            </a:r>
            <a:r>
              <a:rPr lang="en-IN"/>
              <a:t>top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20px; margin-</a:t>
            </a:r>
            <a:r>
              <a:rPr lang="en-IN"/>
              <a:t>right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30px; margin-bottom: 40px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margin-right: 20px; margin-left: 30px; margin-top: 40px; margin-bottom: 10px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>
                <a:solidFill>
                  <a:schemeClr val="dk1"/>
                </a:solidFill>
              </a:rPr>
              <a:t>margin-top: 10px; margin-right: 20px; margin-left: 30px; margin-bottom: 40px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0b7c2c1e2_0_14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g80b7c2c1e2_0_14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9" name="Google Shape;1449;g80b7c2c1e2_0_14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54</a:t>
            </a:fld>
            <a:endParaRPr/>
          </a:p>
        </p:txBody>
      </p:sp>
      <p:sp>
        <p:nvSpPr>
          <p:cNvPr id="1450" name="Google Shape;1450;g80b7c2c1e2_0_14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51" name="Google Shape;1451;g80b7c2c1e2_0_14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2" name="Google Shape;1452;g80b7c2c1e2_0_1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g80b7c2c1e2_0_1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g80b7c2c1e2_0_14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g80b7c2c1e2_0_147"/>
          <p:cNvSpPr txBox="1"/>
          <p:nvPr/>
        </p:nvSpPr>
        <p:spPr>
          <a:xfrm>
            <a:off x="637999" y="299535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6" name="Google Shape;1456;g80b7c2c1e2_0_14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g80b7c2c1e2_0_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8" name="Google Shape;1458;g80b7c2c1e2_0_147"/>
          <p:cNvGraphicFramePr/>
          <p:nvPr/>
        </p:nvGraphicFramePr>
        <p:xfrm>
          <a:off x="2801325" y="1873253"/>
          <a:ext cx="354135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54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10px 20px 30px 40px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9" name="Google Shape;1459;g80b7c2c1e2_0_147"/>
          <p:cNvSpPr txBox="1"/>
          <p:nvPr/>
        </p:nvSpPr>
        <p:spPr>
          <a:xfrm>
            <a:off x="638175" y="1362900"/>
            <a:ext cx="7285500" cy="3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According to the code given below, which of the following are the values of a margin 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margin-top: 20px; margin-right: 30px; margin-left: 40px; margin-bottom: 10px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1"/>
                  </a:ext>
                </a:extLst>
              </a:rPr>
              <a:t>margin-</a:t>
            </a:r>
            <a:r>
              <a:rPr lang="en-IN"/>
              <a:t>left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10px; margin-</a:t>
            </a:r>
            <a:r>
              <a:rPr lang="en-IN"/>
              <a:t>top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20px; margin-</a:t>
            </a:r>
            <a:r>
              <a:rPr lang="en-IN"/>
              <a:t>right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30px; margin-bottom: 40px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margin-right: 20px; margin-left: 30px; margin-top: 40px; margin-bottom: 10px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margin-top: 10px; margin-right: 20px; margin-left: 30px; margin-bottom: 40px</a:t>
            </a:r>
            <a:endParaRPr sz="1400" b="1" i="0" u="none" strike="noStrike" cap="none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74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CSS Borders</a:t>
            </a:r>
            <a:endParaRPr/>
          </a:p>
        </p:txBody>
      </p:sp>
      <p:sp>
        <p:nvSpPr>
          <p:cNvPr id="1465" name="Google Shape;1465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  <p:sp>
        <p:nvSpPr>
          <p:cNvPr id="1466" name="Google Shape;1466;p7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Box Model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74"/>
          <p:cNvSpPr/>
          <p:nvPr/>
        </p:nvSpPr>
        <p:spPr>
          <a:xfrm>
            <a:off x="4746929" y="1598212"/>
            <a:ext cx="3880237" cy="210709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74"/>
          <p:cNvSpPr txBox="1"/>
          <p:nvPr/>
        </p:nvSpPr>
        <p:spPr>
          <a:xfrm>
            <a:off x="5658349" y="2571750"/>
            <a:ext cx="20574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Yay!!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have a border!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5"/>
          <p:cNvSpPr txBox="1"/>
          <p:nvPr/>
        </p:nvSpPr>
        <p:spPr>
          <a:xfrm>
            <a:off x="385993" y="1200607"/>
            <a:ext cx="7623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A b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-IN" sz="1200"/>
              <a:t>is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covering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around an element. An element has borders on all the four sides</a:t>
            </a:r>
            <a:r>
              <a:rPr lang="en-IN" sz="1200"/>
              <a:t>: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2"/>
                  </a:ext>
                </a:extLst>
              </a:rPr>
              <a:t> top, right, bottom and left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474" name="Google Shape;1474;p7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5" name="Google Shape;1475;p75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6" name="Google Shape;1476;p75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75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75"/>
          <p:cNvSpPr/>
          <p:nvPr/>
        </p:nvSpPr>
        <p:spPr>
          <a:xfrm>
            <a:off x="2608028" y="2075290"/>
            <a:ext cx="3244132" cy="1940119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75"/>
          <p:cNvSpPr txBox="1"/>
          <p:nvPr/>
        </p:nvSpPr>
        <p:spPr>
          <a:xfrm>
            <a:off x="3918939" y="2891472"/>
            <a:ext cx="6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sp>
        <p:nvSpPr>
          <p:cNvPr id="1480" name="Google Shape;1480;p75"/>
          <p:cNvSpPr txBox="1"/>
          <p:nvPr/>
        </p:nvSpPr>
        <p:spPr>
          <a:xfrm>
            <a:off x="7068660" y="2914572"/>
            <a:ext cx="60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Border</a:t>
            </a:r>
            <a:endParaRPr/>
          </a:p>
        </p:txBody>
      </p:sp>
      <p:cxnSp>
        <p:nvCxnSpPr>
          <p:cNvPr id="1481" name="Google Shape;1481;p75"/>
          <p:cNvCxnSpPr>
            <a:stCxn id="1480" idx="1"/>
          </p:cNvCxnSpPr>
          <p:nvPr/>
        </p:nvCxnSpPr>
        <p:spPr>
          <a:xfrm rot="10800000">
            <a:off x="5852160" y="3045372"/>
            <a:ext cx="12165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76"/>
          <p:cNvSpPr txBox="1"/>
          <p:nvPr/>
        </p:nvSpPr>
        <p:spPr>
          <a:xfrm>
            <a:off x="484300" y="1394850"/>
            <a:ext cx="815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border-width property specifies the width that need</a:t>
            </a:r>
            <a:r>
              <a:rPr lang="en-IN" sz="1200"/>
              <a:t>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be given to the borders.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3"/>
                  </a:ext>
                </a:extLst>
              </a:rPr>
              <a:t>It can be in px or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4"/>
                  </a:ext>
                </a:extLst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5"/>
                  </a:ext>
                </a:extLst>
              </a:rPr>
              <a:t>thick/thin/medium.</a:t>
            </a:r>
            <a:r>
              <a:rPr lang="en-IN" sz="1200"/>
              <a:t> The default value of border-width property is medium.</a:t>
            </a:r>
            <a:endParaRPr/>
          </a:p>
        </p:txBody>
      </p:sp>
      <p:sp>
        <p:nvSpPr>
          <p:cNvPr id="1487" name="Google Shape;1487;p76"/>
          <p:cNvSpPr txBox="1"/>
          <p:nvPr/>
        </p:nvSpPr>
        <p:spPr>
          <a:xfrm>
            <a:off x="476350" y="3366158"/>
            <a:ext cx="79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border-style property denotes the shape and </a:t>
            </a:r>
            <a:r>
              <a:rPr lang="en-IN" sz="1200"/>
              <a:t>the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of a border. It can be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6"/>
                  </a:ext>
                </a:extLst>
              </a:rPr>
              <a:t>dotted, dashed, solid, double, etc.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default value of border-style property is none.</a:t>
            </a:r>
            <a:endParaRPr sz="1200"/>
          </a:p>
        </p:txBody>
      </p:sp>
      <p:sp>
        <p:nvSpPr>
          <p:cNvPr id="1488" name="Google Shape;1488;p7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76"/>
          <p:cNvSpPr txBox="1"/>
          <p:nvPr/>
        </p:nvSpPr>
        <p:spPr>
          <a:xfrm>
            <a:off x="-1203731" y="4351191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0" name="Google Shape;1490;p7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91" name="Google Shape;1491;p76"/>
          <p:cNvGraphicFramePr/>
          <p:nvPr/>
        </p:nvGraphicFramePr>
        <p:xfrm>
          <a:off x="4846469" y="3900247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border-style: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dotted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92" name="Google Shape;1492;p76"/>
          <p:cNvSpPr/>
          <p:nvPr/>
        </p:nvSpPr>
        <p:spPr>
          <a:xfrm>
            <a:off x="583332" y="3910337"/>
            <a:ext cx="3132900" cy="6930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76"/>
          <p:cNvSpPr txBox="1"/>
          <p:nvPr/>
        </p:nvSpPr>
        <p:spPr>
          <a:xfrm>
            <a:off x="476351" y="3024625"/>
            <a:ext cx="140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3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7"/>
                  </a:ext>
                </a:extLst>
              </a:rPr>
              <a:t>order-style</a:t>
            </a:r>
            <a:endParaRPr/>
          </a:p>
        </p:txBody>
      </p:sp>
      <p:sp>
        <p:nvSpPr>
          <p:cNvPr id="1494" name="Google Shape;1494;p76"/>
          <p:cNvSpPr txBox="1"/>
          <p:nvPr/>
        </p:nvSpPr>
        <p:spPr>
          <a:xfrm>
            <a:off x="484314" y="1087075"/>
            <a:ext cx="146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4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8"/>
                  </a:ext>
                </a:extLst>
              </a:rPr>
              <a:t>order-width</a:t>
            </a:r>
            <a:endParaRPr/>
          </a:p>
        </p:txBody>
      </p:sp>
      <p:graphicFrame>
        <p:nvGraphicFramePr>
          <p:cNvPr id="1495" name="Google Shape;1495;p76"/>
          <p:cNvGraphicFramePr/>
          <p:nvPr/>
        </p:nvGraphicFramePr>
        <p:xfrm>
          <a:off x="4846480" y="1962836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border-width: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thick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96" name="Google Shape;1496;p76"/>
          <p:cNvSpPr/>
          <p:nvPr/>
        </p:nvSpPr>
        <p:spPr>
          <a:xfrm>
            <a:off x="607196" y="1964975"/>
            <a:ext cx="3132900" cy="693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76"/>
          <p:cNvCxnSpPr/>
          <p:nvPr/>
        </p:nvCxnSpPr>
        <p:spPr>
          <a:xfrm rot="10800000" flipH="1">
            <a:off x="506753" y="2892026"/>
            <a:ext cx="8155200" cy="10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8" name="Google Shape;1498;p76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9"/>
                  </a:ext>
                </a:extLst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0"/>
                  </a:ext>
                </a:extLst>
              </a:rPr>
              <a:t>order-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1"/>
                  </a:ext>
                </a:extLst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2"/>
                  </a:ext>
                </a:extLst>
              </a:rPr>
              <a:t>tyle and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3"/>
                  </a:ext>
                </a:extLst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4"/>
                  </a:ext>
                </a:extLst>
              </a:rPr>
              <a:t>order-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5"/>
                  </a:ext>
                </a:extLst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6"/>
                  </a:ext>
                </a:extLst>
              </a:rPr>
              <a:t>idth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76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77"/>
          <p:cNvSpPr txBox="1"/>
          <p:nvPr/>
        </p:nvSpPr>
        <p:spPr>
          <a:xfrm>
            <a:off x="385993" y="3377994"/>
            <a:ext cx="7623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border shorthand property needs the following syntax: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border: </a:t>
            </a:r>
            <a:r>
              <a:rPr lang="en-IN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border-width border-style border-color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en-IN" sz="1200"/>
              <a:t> i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mandatory to give a border-style property for the border to be visible. </a:t>
            </a:r>
            <a:endParaRPr/>
          </a:p>
        </p:txBody>
      </p:sp>
      <p:sp>
        <p:nvSpPr>
          <p:cNvPr id="1505" name="Google Shape;1505;p7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6" name="Google Shape;1506;p7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7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08" name="Google Shape;1508;p77"/>
          <p:cNvGraphicFramePr/>
          <p:nvPr/>
        </p:nvGraphicFramePr>
        <p:xfrm>
          <a:off x="4756119" y="1878647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9" name="Google Shape;1509;p77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order-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 and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 (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horthand)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77"/>
          <p:cNvSpPr/>
          <p:nvPr/>
        </p:nvSpPr>
        <p:spPr>
          <a:xfrm>
            <a:off x="492982" y="1888737"/>
            <a:ext cx="3132814" cy="693103"/>
          </a:xfrm>
          <a:prstGeom prst="rect">
            <a:avLst/>
          </a:prstGeom>
          <a:noFill/>
          <a:ln w="25400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77"/>
          <p:cNvSpPr txBox="1"/>
          <p:nvPr/>
        </p:nvSpPr>
        <p:spPr>
          <a:xfrm>
            <a:off x="385993" y="1488508"/>
            <a:ext cx="762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border-color property assigns a color to the border.</a:t>
            </a:r>
            <a:endParaRPr/>
          </a:p>
        </p:txBody>
      </p:sp>
      <p:sp>
        <p:nvSpPr>
          <p:cNvPr id="1512" name="Google Shape;1512;p77"/>
          <p:cNvSpPr txBox="1"/>
          <p:nvPr/>
        </p:nvSpPr>
        <p:spPr>
          <a:xfrm>
            <a:off x="386001" y="1206475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3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order-</a:t>
            </a:r>
            <a:r>
              <a:rPr lang="en-IN" b="1" u="sng">
                <a:solidFill>
                  <a:schemeClr val="hlink"/>
                </a:solidFill>
                <a:hlinkClick r:id="rId3"/>
              </a:rPr>
              <a:t>c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olor</a:t>
            </a:r>
            <a:endParaRPr/>
          </a:p>
        </p:txBody>
      </p:sp>
      <p:sp>
        <p:nvSpPr>
          <p:cNvPr id="1513" name="Google Shape;1513;p77"/>
          <p:cNvSpPr txBox="1"/>
          <p:nvPr/>
        </p:nvSpPr>
        <p:spPr>
          <a:xfrm>
            <a:off x="386001" y="3070225"/>
            <a:ext cx="86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4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order</a:t>
            </a:r>
            <a:endParaRPr/>
          </a:p>
        </p:txBody>
      </p:sp>
      <p:graphicFrame>
        <p:nvGraphicFramePr>
          <p:cNvPr id="1514" name="Google Shape;1514;p77"/>
          <p:cNvGraphicFramePr/>
          <p:nvPr/>
        </p:nvGraphicFramePr>
        <p:xfrm>
          <a:off x="4748168" y="3945986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red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5" name="Google Shape;1515;p77"/>
          <p:cNvSpPr/>
          <p:nvPr/>
        </p:nvSpPr>
        <p:spPr>
          <a:xfrm>
            <a:off x="508884" y="3948125"/>
            <a:ext cx="3132814" cy="693103"/>
          </a:xfrm>
          <a:prstGeom prst="rect">
            <a:avLst/>
          </a:prstGeom>
          <a:noFill/>
          <a:ln w="1270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6" name="Google Shape;1516;p77"/>
          <p:cNvCxnSpPr/>
          <p:nvPr/>
        </p:nvCxnSpPr>
        <p:spPr>
          <a:xfrm>
            <a:off x="492982" y="2902226"/>
            <a:ext cx="8068392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8224d80da7_2_7"/>
          <p:cNvSpPr txBox="1"/>
          <p:nvPr/>
        </p:nvSpPr>
        <p:spPr>
          <a:xfrm>
            <a:off x="385993" y="1216609"/>
            <a:ext cx="762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CSS, you can assign different values to the individual sides (top, right, bottom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left) of the borders.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either specify </a:t>
            </a:r>
            <a:r>
              <a:rPr lang="en-IN" sz="1200"/>
              <a:t>the value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individually using properties, </a:t>
            </a:r>
            <a:r>
              <a:rPr lang="en-IN" sz="1200"/>
              <a:t>such 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7"/>
                  </a:ext>
                </a:extLst>
              </a:rPr>
              <a:t>border-top-style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8"/>
                  </a:ext>
                </a:extLst>
              </a:rPr>
              <a:t>or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9"/>
                  </a:ext>
                </a:extLst>
              </a:rPr>
              <a:t>border-bottom-width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i="0" u="none" strike="noStrike" cap="none">
                <a:solidFill>
                  <a:srgbClr val="000000"/>
                </a:solidFill>
              </a:rPr>
              <a:t>property,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you can use the shorthand property.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0"/>
                  </a:ext>
                </a:extLst>
              </a:rPr>
              <a:t>Here,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1"/>
                  </a:ext>
                </a:extLst>
              </a:rPr>
              <a:t>you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2"/>
                  </a:ext>
                </a:extLst>
              </a:rPr>
              <a:t> will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3"/>
                  </a:ext>
                </a:extLst>
              </a:rPr>
              <a:t>learn about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4"/>
                  </a:ext>
                </a:extLst>
              </a:rPr>
              <a:t> the shorthand property.</a:t>
            </a:r>
            <a:endParaRPr/>
          </a:p>
        </p:txBody>
      </p:sp>
      <p:sp>
        <p:nvSpPr>
          <p:cNvPr id="1522" name="Google Shape;1522;g8224d80da7_2_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g8224d80da7_2_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4" name="Google Shape;1524;g8224d80da7_2_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g8224d80da7_2_7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Individual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6" name="Google Shape;1526;g8224d80da7_2_7"/>
          <p:cNvGraphicFramePr/>
          <p:nvPr/>
        </p:nvGraphicFramePr>
        <p:xfrm>
          <a:off x="3172571" y="2467246"/>
          <a:ext cx="53967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53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/*This will give blue color to all borders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27" name="Google Shape;1527;g8224d80da7_2_7"/>
          <p:cNvSpPr/>
          <p:nvPr/>
        </p:nvSpPr>
        <p:spPr>
          <a:xfrm>
            <a:off x="508884" y="2467246"/>
            <a:ext cx="2337600" cy="346800"/>
          </a:xfrm>
          <a:prstGeom prst="rect">
            <a:avLst/>
          </a:prstGeom>
          <a:noFill/>
          <a:ln w="28575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8" name="Google Shape;1528;g8224d80da7_2_7"/>
          <p:cNvGraphicFramePr/>
          <p:nvPr/>
        </p:nvGraphicFramePr>
        <p:xfrm>
          <a:off x="3172571" y="3095399"/>
          <a:ext cx="539675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53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 red;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/*top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bottom – blue; right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 - red*/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9" name="Google Shape;1529;g8224d80da7_2_7"/>
          <p:cNvGraphicFramePr/>
          <p:nvPr/>
        </p:nvGraphicFramePr>
        <p:xfrm>
          <a:off x="3180522" y="3699698"/>
          <a:ext cx="5396750" cy="499428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53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 red green;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/*top – blue;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left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– red; bottom – green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30" name="Google Shape;1530;g8224d80da7_2_7"/>
          <p:cNvGraphicFramePr/>
          <p:nvPr/>
        </p:nvGraphicFramePr>
        <p:xfrm>
          <a:off x="3172571" y="4344197"/>
          <a:ext cx="5396750" cy="499428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539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 red green yellow;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/*top – blue; right – red; bottom – green; left- yellow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31" name="Google Shape;1531;g8224d80da7_2_7"/>
          <p:cNvCxnSpPr/>
          <p:nvPr/>
        </p:nvCxnSpPr>
        <p:spPr>
          <a:xfrm>
            <a:off x="508884" y="3096696"/>
            <a:ext cx="2337600" cy="0"/>
          </a:xfrm>
          <a:prstGeom prst="straightConnector1">
            <a:avLst/>
          </a:prstGeom>
          <a:noFill/>
          <a:ln w="28575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2" name="Google Shape;1532;g8224d80da7_2_7"/>
          <p:cNvCxnSpPr/>
          <p:nvPr/>
        </p:nvCxnSpPr>
        <p:spPr>
          <a:xfrm>
            <a:off x="516835" y="3422699"/>
            <a:ext cx="2337600" cy="0"/>
          </a:xfrm>
          <a:prstGeom prst="straightConnector1">
            <a:avLst/>
          </a:prstGeom>
          <a:noFill/>
          <a:ln w="28575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g8224d80da7_2_7"/>
          <p:cNvCxnSpPr/>
          <p:nvPr/>
        </p:nvCxnSpPr>
        <p:spPr>
          <a:xfrm>
            <a:off x="516835" y="3095399"/>
            <a:ext cx="0" cy="327300"/>
          </a:xfrm>
          <a:prstGeom prst="straightConnector1">
            <a:avLst/>
          </a:prstGeom>
          <a:noFill/>
          <a:ln w="285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4" name="Google Shape;1534;g8224d80da7_2_7"/>
          <p:cNvCxnSpPr/>
          <p:nvPr/>
        </p:nvCxnSpPr>
        <p:spPr>
          <a:xfrm>
            <a:off x="2846568" y="3103351"/>
            <a:ext cx="0" cy="327300"/>
          </a:xfrm>
          <a:prstGeom prst="straightConnector1">
            <a:avLst/>
          </a:prstGeom>
          <a:noFill/>
          <a:ln w="285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5" name="Google Shape;1535;g8224d80da7_2_7"/>
          <p:cNvCxnSpPr/>
          <p:nvPr/>
        </p:nvCxnSpPr>
        <p:spPr>
          <a:xfrm>
            <a:off x="516835" y="3788459"/>
            <a:ext cx="2337600" cy="0"/>
          </a:xfrm>
          <a:prstGeom prst="straightConnector1">
            <a:avLst/>
          </a:prstGeom>
          <a:noFill/>
          <a:ln w="28575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6" name="Google Shape;1536;g8224d80da7_2_7"/>
          <p:cNvCxnSpPr/>
          <p:nvPr/>
        </p:nvCxnSpPr>
        <p:spPr>
          <a:xfrm>
            <a:off x="524786" y="3787162"/>
            <a:ext cx="0" cy="327300"/>
          </a:xfrm>
          <a:prstGeom prst="straightConnector1">
            <a:avLst/>
          </a:prstGeom>
          <a:noFill/>
          <a:ln w="285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7" name="Google Shape;1537;g8224d80da7_2_7"/>
          <p:cNvCxnSpPr/>
          <p:nvPr/>
        </p:nvCxnSpPr>
        <p:spPr>
          <a:xfrm>
            <a:off x="2854519" y="3780091"/>
            <a:ext cx="0" cy="327300"/>
          </a:xfrm>
          <a:prstGeom prst="straightConnector1">
            <a:avLst/>
          </a:prstGeom>
          <a:noFill/>
          <a:ln w="285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8" name="Google Shape;1538;g8224d80da7_2_7"/>
          <p:cNvCxnSpPr/>
          <p:nvPr/>
        </p:nvCxnSpPr>
        <p:spPr>
          <a:xfrm>
            <a:off x="524786" y="4107391"/>
            <a:ext cx="2329800" cy="0"/>
          </a:xfrm>
          <a:prstGeom prst="straightConnector1">
            <a:avLst/>
          </a:prstGeom>
          <a:noFill/>
          <a:ln w="28575" cap="flat" cmpd="sng">
            <a:solidFill>
              <a:srgbClr val="00F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9" name="Google Shape;1539;g8224d80da7_2_7"/>
          <p:cNvCxnSpPr/>
          <p:nvPr/>
        </p:nvCxnSpPr>
        <p:spPr>
          <a:xfrm>
            <a:off x="524786" y="4433393"/>
            <a:ext cx="2337600" cy="0"/>
          </a:xfrm>
          <a:prstGeom prst="straightConnector1">
            <a:avLst/>
          </a:prstGeom>
          <a:noFill/>
          <a:ln w="28575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g8224d80da7_2_7"/>
          <p:cNvCxnSpPr/>
          <p:nvPr/>
        </p:nvCxnSpPr>
        <p:spPr>
          <a:xfrm>
            <a:off x="2862470" y="4425025"/>
            <a:ext cx="0" cy="327300"/>
          </a:xfrm>
          <a:prstGeom prst="straightConnector1">
            <a:avLst/>
          </a:prstGeom>
          <a:noFill/>
          <a:ln w="28575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g8224d80da7_2_7"/>
          <p:cNvCxnSpPr/>
          <p:nvPr/>
        </p:nvCxnSpPr>
        <p:spPr>
          <a:xfrm>
            <a:off x="532737" y="4752325"/>
            <a:ext cx="2329800" cy="0"/>
          </a:xfrm>
          <a:prstGeom prst="straightConnector1">
            <a:avLst/>
          </a:prstGeom>
          <a:noFill/>
          <a:ln w="28575" cap="flat" cmpd="sng">
            <a:solidFill>
              <a:srgbClr val="00F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g8224d80da7_2_7"/>
          <p:cNvCxnSpPr/>
          <p:nvPr/>
        </p:nvCxnSpPr>
        <p:spPr>
          <a:xfrm>
            <a:off x="524786" y="4433393"/>
            <a:ext cx="8100" cy="318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8060bc44e_0_65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g88060bc44e_0_65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675" name="Google Shape;675;g88060bc44e_0_65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76" name="Google Shape;676;g88060bc44e_0_65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7" name="Google Shape;677;g88060bc44e_0_6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88060bc44e_0_6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88060bc44e_0_65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g88060bc44e_0_65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2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g88060bc44e_0_65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g88060bc44e_0_6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88060bc44e_0_658"/>
          <p:cNvSpPr txBox="1"/>
          <p:nvPr/>
        </p:nvSpPr>
        <p:spPr>
          <a:xfrm>
            <a:off x="638175" y="1861750"/>
            <a:ext cx="76905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syntax to specify an external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stylesheet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&lt;stylesheet&gt;style.css&lt;/stylesheet&gt;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&lt;style src=“style.css&gt;&lt;/style&gt;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 rel=“stylesheet” href=“style.css” /&gt;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 rel="stylesheet" src="style.css"/&gt;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8224d80da7_2_32"/>
          <p:cNvSpPr txBox="1"/>
          <p:nvPr/>
        </p:nvSpPr>
        <p:spPr>
          <a:xfrm>
            <a:off x="484300" y="1394850"/>
            <a:ext cx="815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border-top-style property can be used to set the style top border. The values of border-top-style property can be none, dotted, dashed, solid, groove, inset. The default value of this property is </a:t>
            </a:r>
            <a:r>
              <a:rPr lang="en-IN" sz="1200" b="1" i="1"/>
              <a:t>none</a:t>
            </a:r>
            <a:r>
              <a:rPr lang="en-IN" sz="1200"/>
              <a:t>.</a:t>
            </a:r>
            <a:endParaRPr/>
          </a:p>
        </p:txBody>
      </p:sp>
      <p:sp>
        <p:nvSpPr>
          <p:cNvPr id="1548" name="Google Shape;1548;g8224d80da7_2_32"/>
          <p:cNvSpPr txBox="1"/>
          <p:nvPr/>
        </p:nvSpPr>
        <p:spPr>
          <a:xfrm>
            <a:off x="476350" y="3366158"/>
            <a:ext cx="797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border-bottom-width is the shorthand property of set the border bottom width, border bottom style and border bottom color. The default value of </a:t>
            </a:r>
            <a:r>
              <a:rPr lang="en-IN" sz="1200">
                <a:solidFill>
                  <a:schemeClr val="dk1"/>
                </a:solidFill>
              </a:rPr>
              <a:t>border-bottom-width shorthand property is </a:t>
            </a:r>
            <a:r>
              <a:rPr lang="en-IN" sz="1200" b="1" i="1">
                <a:solidFill>
                  <a:schemeClr val="dk1"/>
                </a:solidFill>
              </a:rPr>
              <a:t>medium none color</a:t>
            </a:r>
            <a:r>
              <a:rPr lang="en-IN" sz="1200">
                <a:solidFill>
                  <a:schemeClr val="dk1"/>
                </a:solidFill>
              </a:rPr>
              <a:t>.</a:t>
            </a:r>
            <a:endParaRPr sz="1200"/>
          </a:p>
        </p:txBody>
      </p:sp>
      <p:sp>
        <p:nvSpPr>
          <p:cNvPr id="1549" name="Google Shape;1549;g8224d80da7_2_3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0" name="Google Shape;1550;g8224d80da7_2_32"/>
          <p:cNvSpPr txBox="1"/>
          <p:nvPr/>
        </p:nvSpPr>
        <p:spPr>
          <a:xfrm>
            <a:off x="-1203731" y="4351191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1" name="Google Shape;1551;g8224d80da7_2_3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52" name="Google Shape;1552;g8224d80da7_2_32"/>
          <p:cNvGraphicFramePr/>
          <p:nvPr/>
        </p:nvGraphicFramePr>
        <p:xfrm>
          <a:off x="4846469" y="3900247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border-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bottom-width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4px solid black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53" name="Google Shape;1553;g8224d80da7_2_32"/>
          <p:cNvSpPr txBox="1"/>
          <p:nvPr/>
        </p:nvSpPr>
        <p:spPr>
          <a:xfrm>
            <a:off x="476349" y="3024625"/>
            <a:ext cx="221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3"/>
              </a:rPr>
              <a:t>border-bottom-width</a:t>
            </a:r>
            <a:endParaRPr/>
          </a:p>
        </p:txBody>
      </p:sp>
      <p:sp>
        <p:nvSpPr>
          <p:cNvPr id="1554" name="Google Shape;1554;g8224d80da7_2_32"/>
          <p:cNvSpPr txBox="1"/>
          <p:nvPr/>
        </p:nvSpPr>
        <p:spPr>
          <a:xfrm>
            <a:off x="484329" y="1087075"/>
            <a:ext cx="192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4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5"/>
                  </a:ext>
                </a:extLst>
              </a:rPr>
              <a:t>order-</a:t>
            </a:r>
            <a:r>
              <a:rPr lang="en-IN" b="1" u="sng">
                <a:solidFill>
                  <a:schemeClr val="hlink"/>
                </a:solidFill>
                <a:hlinkClick r:id="rId4"/>
              </a:rPr>
              <a:t>top-style</a:t>
            </a:r>
            <a:endParaRPr b="1"/>
          </a:p>
        </p:txBody>
      </p:sp>
      <p:graphicFrame>
        <p:nvGraphicFramePr>
          <p:cNvPr id="1555" name="Google Shape;1555;g8224d80da7_2_32"/>
          <p:cNvGraphicFramePr/>
          <p:nvPr/>
        </p:nvGraphicFramePr>
        <p:xfrm>
          <a:off x="4846480" y="1962836"/>
          <a:ext cx="3813200" cy="69221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81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border-top-style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dotted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56" name="Google Shape;1556;g8224d80da7_2_32"/>
          <p:cNvCxnSpPr/>
          <p:nvPr/>
        </p:nvCxnSpPr>
        <p:spPr>
          <a:xfrm rot="10800000" flipH="1">
            <a:off x="506753" y="2892026"/>
            <a:ext cx="8155200" cy="10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7" name="Google Shape;1557;g8224d80da7_2_32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6"/>
                  </a:ext>
                </a:extLst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7"/>
                  </a:ext>
                </a:extLst>
              </a:rPr>
              <a:t>order-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8"/>
                  </a:ext>
                </a:extLst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9"/>
                  </a:ext>
                </a:extLst>
              </a:rPr>
              <a:t>tyle and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0"/>
                  </a:ext>
                </a:extLst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1"/>
                  </a:ext>
                </a:extLst>
              </a:rPr>
              <a:t>order-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2"/>
                  </a:ext>
                </a:extLst>
              </a:rPr>
              <a:t>W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3"/>
                  </a:ext>
                </a:extLst>
              </a:rPr>
              <a:t>idth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8224d80da7_2_3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9" name="Google Shape;1559;g8224d80da7_2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25" y="1952825"/>
            <a:ext cx="3132900" cy="6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g8224d80da7_2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00" y="3937700"/>
            <a:ext cx="3072750" cy="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6" name="Google Shape;1566;p7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7" name="Google Shape;1567;p7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78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Rounded Border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9" name="Google Shape;1569;p78"/>
          <p:cNvGraphicFramePr/>
          <p:nvPr/>
        </p:nvGraphicFramePr>
        <p:xfrm>
          <a:off x="4678788" y="2272380"/>
          <a:ext cx="4041325" cy="12058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404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5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blue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border-radius: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0" name="Google Shape;1570;p78"/>
          <p:cNvSpPr txBox="1"/>
          <p:nvPr/>
        </p:nvSpPr>
        <p:spPr>
          <a:xfrm>
            <a:off x="386000" y="1488500"/>
            <a:ext cx="8133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border-radius property</a:t>
            </a:r>
            <a:r>
              <a:rPr lang="en-IN" sz="1200"/>
              <a:t> makes the border take circular shape and hence you need to define the radius for the circle. You can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</a:t>
            </a:r>
            <a:r>
              <a:rPr lang="en-IN" sz="1200"/>
              <a:t>assign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IN" sz="1200">
                <a:solidFill>
                  <a:schemeClr val="dk1"/>
                </a:solidFill>
              </a:rPr>
              <a:t>different radius to an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border.</a:t>
            </a:r>
            <a:endParaRPr/>
          </a:p>
        </p:txBody>
      </p:sp>
      <p:sp>
        <p:nvSpPr>
          <p:cNvPr id="1571" name="Google Shape;1571;p78"/>
          <p:cNvSpPr txBox="1"/>
          <p:nvPr/>
        </p:nvSpPr>
        <p:spPr>
          <a:xfrm>
            <a:off x="386001" y="1206475"/>
            <a:ext cx="149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u="sng">
                <a:solidFill>
                  <a:schemeClr val="hlink"/>
                </a:solidFill>
                <a:hlinkClick r:id="rId3"/>
              </a:rPr>
              <a:t>b</a:t>
            </a:r>
            <a:r>
              <a:rPr lang="en-IN" sz="1400" b="1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order-radius</a:t>
            </a:r>
            <a:endParaRPr/>
          </a:p>
        </p:txBody>
      </p:sp>
      <p:sp>
        <p:nvSpPr>
          <p:cNvPr id="1572" name="Google Shape;1572;p78"/>
          <p:cNvSpPr/>
          <p:nvPr/>
        </p:nvSpPr>
        <p:spPr>
          <a:xfrm>
            <a:off x="500932" y="2250219"/>
            <a:ext cx="3641698" cy="122798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0"/>
          <p:cNvSpPr txBox="1"/>
          <p:nvPr/>
        </p:nvSpPr>
        <p:spPr>
          <a:xfrm>
            <a:off x="672250" y="2950001"/>
            <a:ext cx="7623000" cy="18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borders, margins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you can set different properties to individual sides using a shorthand property.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remember the shorthand property, think of a box and start clockwise from the top. The </a:t>
            </a:r>
            <a:r>
              <a:rPr lang="en-IN" sz="1200"/>
              <a:t>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 sides would be in the following order: right, bottom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left.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are four values, then the</a:t>
            </a:r>
            <a:r>
              <a:rPr lang="en-IN" sz="1200"/>
              <a:t> order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would be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4"/>
                  </a:ext>
                </a:extLst>
              </a:rPr>
              <a:t>top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5"/>
                  </a:ext>
                </a:extLst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6"/>
                  </a:ext>
                </a:extLst>
              </a:rPr>
              <a:t>right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7"/>
                  </a:ext>
                </a:extLst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8"/>
                  </a:ext>
                </a:extLst>
              </a:rPr>
              <a:t>bottom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9"/>
                  </a:ext>
                </a:extLst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0"/>
                  </a:ext>
                </a:extLst>
              </a:rPr>
              <a:t>left</a:t>
            </a:r>
            <a:r>
              <a:rPr lang="en-IN" sz="1200"/>
              <a:t>;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are three, </a:t>
            </a:r>
            <a:r>
              <a:rPr lang="en-IN" sz="1200">
                <a:solidFill>
                  <a:schemeClr val="dk1"/>
                </a:solidFill>
              </a:rPr>
              <a:t>then the order would be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r>
              <a:rPr lang="en-IN" sz="1200"/>
              <a:t>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there are two, </a:t>
            </a:r>
            <a:r>
              <a:rPr lang="en-IN" sz="1200">
                <a:solidFill>
                  <a:schemeClr val="dk1"/>
                </a:solidFill>
              </a:rPr>
              <a:t>then the order would be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IN" sz="1200"/>
              <a:t>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if there is only one, </a:t>
            </a:r>
            <a:r>
              <a:rPr lang="en-IN" sz="1200">
                <a:solidFill>
                  <a:schemeClr val="dk1"/>
                </a:solidFill>
              </a:rPr>
              <a:t>then the order would be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r>
              <a:rPr lang="en-IN" sz="1200" i="1" u="sng"/>
              <a:t> &amp; </a:t>
            </a:r>
            <a:r>
              <a:rPr lang="en-IN" sz="1200" b="0" i="1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lang="en-IN" sz="1200"/>
              <a:t>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short, all the sides.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8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9" name="Google Shape;1579;p80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Borders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0" name="Google Shape;1580;p8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80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Individual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80"/>
          <p:cNvSpPr/>
          <p:nvPr/>
        </p:nvSpPr>
        <p:spPr>
          <a:xfrm>
            <a:off x="4309607" y="1319917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80"/>
          <p:cNvSpPr txBox="1"/>
          <p:nvPr/>
        </p:nvSpPr>
        <p:spPr>
          <a:xfrm>
            <a:off x="3930450" y="1161820"/>
            <a:ext cx="5533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38761D"/>
                </a:solidFill>
              </a:rPr>
              <a:t>TOP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584" name="Google Shape;1584;p80"/>
          <p:cNvSpPr txBox="1"/>
          <p:nvPr/>
        </p:nvSpPr>
        <p:spPr>
          <a:xfrm>
            <a:off x="4765287" y="1811926"/>
            <a:ext cx="7425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endParaRPr/>
          </a:p>
        </p:txBody>
      </p:sp>
      <p:sp>
        <p:nvSpPr>
          <p:cNvPr id="1585" name="Google Shape;1585;p80"/>
          <p:cNvSpPr txBox="1"/>
          <p:nvPr/>
        </p:nvSpPr>
        <p:spPr>
          <a:xfrm>
            <a:off x="3767644" y="2288523"/>
            <a:ext cx="9509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endParaRPr/>
          </a:p>
        </p:txBody>
      </p:sp>
      <p:sp>
        <p:nvSpPr>
          <p:cNvPr id="1586" name="Google Shape;1586;p80"/>
          <p:cNvSpPr txBox="1"/>
          <p:nvPr/>
        </p:nvSpPr>
        <p:spPr>
          <a:xfrm>
            <a:off x="2942673" y="1811926"/>
            <a:ext cx="622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endParaRPr/>
          </a:p>
        </p:txBody>
      </p:sp>
      <p:sp>
        <p:nvSpPr>
          <p:cNvPr id="1587" name="Google Shape;1587;p80"/>
          <p:cNvSpPr/>
          <p:nvPr/>
        </p:nvSpPr>
        <p:spPr>
          <a:xfrm rot="6218027">
            <a:off x="4413265" y="1669773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80"/>
          <p:cNvSpPr/>
          <p:nvPr/>
        </p:nvSpPr>
        <p:spPr>
          <a:xfrm rot="-10345365">
            <a:off x="3325984" y="1835185"/>
            <a:ext cx="875949" cy="626406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80"/>
          <p:cNvSpPr/>
          <p:nvPr/>
        </p:nvSpPr>
        <p:spPr>
          <a:xfrm rot="-4798336">
            <a:off x="3301354" y="1410690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8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6" name="Google Shape;1596;p8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63</a:t>
            </a:fld>
            <a:endParaRPr/>
          </a:p>
        </p:txBody>
      </p:sp>
      <p:sp>
        <p:nvSpPr>
          <p:cNvPr id="1597" name="Google Shape;1597;p8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98" name="Google Shape;1598;p8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9" name="Google Shape;1599;p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8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8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3" name="Google Shape;1603;p8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5" name="Google Shape;1605;p82"/>
          <p:cNvGraphicFramePr/>
          <p:nvPr/>
        </p:nvGraphicFramePr>
        <p:xfrm>
          <a:off x="3297525" y="2170627"/>
          <a:ext cx="2548950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54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border: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blue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06" name="Google Shape;1606;p82"/>
          <p:cNvSpPr txBox="1"/>
          <p:nvPr/>
        </p:nvSpPr>
        <p:spPr>
          <a:xfrm>
            <a:off x="590575" y="1623600"/>
            <a:ext cx="7440600" cy="30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In the code given below, </a:t>
            </a:r>
            <a:r>
              <a:rPr lang="en-IN">
                <a:solidFill>
                  <a:schemeClr val="dk1"/>
                </a:solidFill>
              </a:rPr>
              <a:t>of which of the following is </a:t>
            </a:r>
            <a:r>
              <a:rPr lang="en-IN"/>
              <a:t>the shorthand property for </a:t>
            </a:r>
            <a:r>
              <a:rPr lang="en-IN" i="1"/>
              <a:t>border</a:t>
            </a:r>
            <a:r>
              <a:rPr lang="en-IN"/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Note: More than one option can be correct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IN"/>
              <a:t>border-width border-style border-color</a:t>
            </a:r>
            <a:br>
              <a:rPr lang="en-IN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 border-style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border-width border-style border-color border-radius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/>
              <a:t>border-style border-color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8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8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3" name="Google Shape;1613;p8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64</a:t>
            </a:fld>
            <a:endParaRPr/>
          </a:p>
        </p:txBody>
      </p:sp>
      <p:sp>
        <p:nvSpPr>
          <p:cNvPr id="1614" name="Google Shape;1614;p8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15" name="Google Shape;1615;p8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6" name="Google Shape;1616;p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8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8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0" name="Google Shape;1620;p8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2" name="Google Shape;1622;p83"/>
          <p:cNvGraphicFramePr/>
          <p:nvPr/>
        </p:nvGraphicFramePr>
        <p:xfrm>
          <a:off x="3297525" y="2254252"/>
          <a:ext cx="2548950" cy="306642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254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border: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blue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3" name="Google Shape;1623;p83"/>
          <p:cNvSpPr txBox="1"/>
          <p:nvPr/>
        </p:nvSpPr>
        <p:spPr>
          <a:xfrm>
            <a:off x="590575" y="1623600"/>
            <a:ext cx="7440600" cy="30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In the code given below, </a:t>
            </a:r>
            <a:r>
              <a:rPr lang="en-IN">
                <a:solidFill>
                  <a:schemeClr val="dk1"/>
                </a:solidFill>
              </a:rPr>
              <a:t>of which of the following is </a:t>
            </a:r>
            <a:r>
              <a:rPr lang="en-IN"/>
              <a:t>the shorthand property for </a:t>
            </a:r>
            <a:r>
              <a:rPr lang="en-IN" i="1"/>
              <a:t>border</a:t>
            </a:r>
            <a:r>
              <a:rPr lang="en-IN"/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Note: More than one option can be correct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border-width border-style border-color</a:t>
            </a:r>
            <a:br>
              <a:rPr lang="en-IN" sz="1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 border-style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border-width border-style border-color border-radius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IN" b="1">
                <a:solidFill>
                  <a:srgbClr val="FF0000"/>
                </a:solidFill>
              </a:rPr>
              <a:t>border-style border-color</a:t>
            </a:r>
            <a:endParaRPr b="1"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84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8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0" name="Google Shape;1630;p8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65</a:t>
            </a:fld>
            <a:endParaRPr/>
          </a:p>
        </p:txBody>
      </p:sp>
      <p:sp>
        <p:nvSpPr>
          <p:cNvPr id="1631" name="Google Shape;1631;p8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32" name="Google Shape;1632;p8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3" name="Google Shape;1633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8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84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7" name="Google Shape;1637;p84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84"/>
          <p:cNvSpPr txBox="1"/>
          <p:nvPr/>
        </p:nvSpPr>
        <p:spPr>
          <a:xfrm>
            <a:off x="575152" y="1941447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Which of the following properties helps you achieve </a:t>
            </a: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1"/>
                  </a:ext>
                </a:extLst>
              </a:rPr>
              <a:t>rounded</a:t>
            </a:r>
            <a:r>
              <a:rPr lang="en-IN"/>
              <a:t> border?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border-width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border-style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border-color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border-radius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8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6" name="Google Shape;1646;p8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66</a:t>
            </a:fld>
            <a:endParaRPr/>
          </a:p>
        </p:txBody>
      </p:sp>
      <p:sp>
        <p:nvSpPr>
          <p:cNvPr id="1647" name="Google Shape;1647;p8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48" name="Google Shape;1648;p8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9" name="Google Shape;1649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8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8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3" name="Google Shape;1653;p8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4" name="Google Shape;1654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85"/>
          <p:cNvSpPr txBox="1"/>
          <p:nvPr/>
        </p:nvSpPr>
        <p:spPr>
          <a:xfrm>
            <a:off x="575152" y="1941447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Which of the following properties helps you achieve rounded border?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border-width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border-style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border-color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AutoNum type="arabicPeriod"/>
            </a:pPr>
            <a:r>
              <a:rPr lang="en-I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border-radius</a:t>
            </a:r>
            <a:endParaRPr>
              <a:solidFill>
                <a:srgbClr val="FF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8224d80da7_2_56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661" name="Google Shape;1661;g8224d80da7_2_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5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>
                <a:solidFill>
                  <a:srgbClr val="FFFFFF"/>
                </a:solidFill>
                <a:uFill>
                  <a:noFill/>
                </a:uFill>
                <a:hlinkClick r:id="rId3"/>
              </a:rPr>
              <a:t>CSS Paddings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7" name="Google Shape;1667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68</a:t>
            </a:fld>
            <a:endParaRPr/>
          </a:p>
        </p:txBody>
      </p:sp>
      <p:sp>
        <p:nvSpPr>
          <p:cNvPr id="1668" name="Google Shape;1668;p9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Box Model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9" name="Google Shape;1669;p95"/>
          <p:cNvSpPr/>
          <p:nvPr/>
        </p:nvSpPr>
        <p:spPr>
          <a:xfrm>
            <a:off x="4678694" y="1534602"/>
            <a:ext cx="3836656" cy="233768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95"/>
          <p:cNvSpPr/>
          <p:nvPr/>
        </p:nvSpPr>
        <p:spPr>
          <a:xfrm>
            <a:off x="6003235" y="2258170"/>
            <a:ext cx="1224501" cy="89054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1" name="Google Shape;1671;p95"/>
          <p:cNvCxnSpPr>
            <a:stCxn id="1669" idx="0"/>
          </p:cNvCxnSpPr>
          <p:nvPr/>
        </p:nvCxnSpPr>
        <p:spPr>
          <a:xfrm flipH="1">
            <a:off x="6591622" y="1534602"/>
            <a:ext cx="5400" cy="691800"/>
          </a:xfrm>
          <a:prstGeom prst="straightConnector1">
            <a:avLst/>
          </a:prstGeom>
          <a:noFill/>
          <a:ln w="38100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2" name="Google Shape;1672;p95"/>
          <p:cNvCxnSpPr>
            <a:stCxn id="1669" idx="3"/>
            <a:endCxn id="1670" idx="3"/>
          </p:cNvCxnSpPr>
          <p:nvPr/>
        </p:nvCxnSpPr>
        <p:spPr>
          <a:xfrm rot="10800000">
            <a:off x="7227750" y="2703443"/>
            <a:ext cx="1287600" cy="0"/>
          </a:xfrm>
          <a:prstGeom prst="straightConnector1">
            <a:avLst/>
          </a:prstGeom>
          <a:noFill/>
          <a:ln w="38100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3" name="Google Shape;1673;p95"/>
          <p:cNvCxnSpPr>
            <a:stCxn id="1669" idx="2"/>
          </p:cNvCxnSpPr>
          <p:nvPr/>
        </p:nvCxnSpPr>
        <p:spPr>
          <a:xfrm rot="10800000">
            <a:off x="6591622" y="3180485"/>
            <a:ext cx="5400" cy="691800"/>
          </a:xfrm>
          <a:prstGeom prst="straightConnector1">
            <a:avLst/>
          </a:prstGeom>
          <a:noFill/>
          <a:ln w="38100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4" name="Google Shape;1674;p95"/>
          <p:cNvCxnSpPr>
            <a:stCxn id="1669" idx="1"/>
          </p:cNvCxnSpPr>
          <p:nvPr/>
        </p:nvCxnSpPr>
        <p:spPr>
          <a:xfrm>
            <a:off x="4678694" y="2703443"/>
            <a:ext cx="1324500" cy="0"/>
          </a:xfrm>
          <a:prstGeom prst="straightConnector1">
            <a:avLst/>
          </a:prstGeom>
          <a:noFill/>
          <a:ln w="38100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9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0" name="Google Shape;1680;p96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1" name="Google Shape;1681;p9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96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P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96"/>
          <p:cNvSpPr/>
          <p:nvPr/>
        </p:nvSpPr>
        <p:spPr>
          <a:xfrm>
            <a:off x="2234317" y="2154803"/>
            <a:ext cx="4691269" cy="195602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96"/>
          <p:cNvSpPr txBox="1"/>
          <p:nvPr/>
        </p:nvSpPr>
        <p:spPr>
          <a:xfrm>
            <a:off x="3761225" y="2978925"/>
            <a:ext cx="281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text inside the element.</a:t>
            </a:r>
            <a:endParaRPr/>
          </a:p>
        </p:txBody>
      </p:sp>
      <p:sp>
        <p:nvSpPr>
          <p:cNvPr id="1685" name="Google Shape;1685;p96"/>
          <p:cNvSpPr txBox="1"/>
          <p:nvPr/>
        </p:nvSpPr>
        <p:spPr>
          <a:xfrm>
            <a:off x="386000" y="1200596"/>
            <a:ext cx="76230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Paddings are essentially the spaces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 </a:t>
            </a:r>
            <a:r>
              <a:rPr lang="en-IN" sz="1200"/>
              <a:t>an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</a:t>
            </a:r>
            <a:r>
              <a:rPr lang="en-IN" sz="1200"/>
              <a:t>, i.e.,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they are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spaces </a:t>
            </a:r>
            <a:r>
              <a:rPr lang="en-IN" sz="1200" b="1"/>
              <a:t>between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content inside the element </a:t>
            </a:r>
            <a:r>
              <a:rPr lang="en-IN" sz="1200" b="1"/>
              <a:t>and the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element’s borders.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element has </a:t>
            </a:r>
            <a:r>
              <a:rPr lang="en-IN" sz="1200"/>
              <a:t>padding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all four sides</a:t>
            </a:r>
            <a:r>
              <a:rPr lang="en-IN" sz="1200"/>
              <a:t>: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2"/>
                  </a:ext>
                </a:extLst>
              </a:rPr>
              <a:t>top, right, bottom and left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6" name="Google Shape;1686;p96" descr="A picture containing monitor, screen, television, lar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826" y="2616474"/>
            <a:ext cx="732394" cy="10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96"/>
          <p:cNvSpPr/>
          <p:nvPr/>
        </p:nvSpPr>
        <p:spPr>
          <a:xfrm>
            <a:off x="2651481" y="2492766"/>
            <a:ext cx="3848100" cy="1296000"/>
          </a:xfrm>
          <a:prstGeom prst="rect">
            <a:avLst/>
          </a:prstGeom>
          <a:noFill/>
          <a:ln w="9525" cap="flat" cmpd="sng">
            <a:solidFill>
              <a:srgbClr val="31538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96"/>
          <p:cNvSpPr txBox="1"/>
          <p:nvPr/>
        </p:nvSpPr>
        <p:spPr>
          <a:xfrm>
            <a:off x="2221261" y="1816105"/>
            <a:ext cx="6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&lt;div&gt;</a:t>
            </a:r>
            <a:endParaRPr/>
          </a:p>
        </p:txBody>
      </p:sp>
      <p:cxnSp>
        <p:nvCxnSpPr>
          <p:cNvPr id="1689" name="Google Shape;1689;p96"/>
          <p:cNvCxnSpPr>
            <a:stCxn id="1683" idx="0"/>
          </p:cNvCxnSpPr>
          <p:nvPr/>
        </p:nvCxnSpPr>
        <p:spPr>
          <a:xfrm>
            <a:off x="4579952" y="2154803"/>
            <a:ext cx="0" cy="2544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0" name="Google Shape;1690;p96"/>
          <p:cNvCxnSpPr>
            <a:stCxn id="1683" idx="3"/>
          </p:cNvCxnSpPr>
          <p:nvPr/>
        </p:nvCxnSpPr>
        <p:spPr>
          <a:xfrm rot="10800000">
            <a:off x="6575786" y="3132813"/>
            <a:ext cx="3498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1" name="Google Shape;1691;p96"/>
          <p:cNvCxnSpPr>
            <a:stCxn id="1683" idx="2"/>
          </p:cNvCxnSpPr>
          <p:nvPr/>
        </p:nvCxnSpPr>
        <p:spPr>
          <a:xfrm rot="10800000">
            <a:off x="4579952" y="3872324"/>
            <a:ext cx="0" cy="2385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2" name="Google Shape;1692;p96"/>
          <p:cNvCxnSpPr>
            <a:stCxn id="1683" idx="1"/>
          </p:cNvCxnSpPr>
          <p:nvPr/>
        </p:nvCxnSpPr>
        <p:spPr>
          <a:xfrm>
            <a:off x="2234317" y="3132813"/>
            <a:ext cx="2982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8060bc44e_0_67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88060bc44e_0_67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g88060bc44e_0_67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691" name="Google Shape;691;g88060bc44e_0_67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692" name="Google Shape;692;g88060bc44e_0_67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g88060bc44e_0_6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88060bc44e_0_6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88060bc44e_0_67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88060bc44e_0_67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2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g88060bc44e_0_67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g88060bc44e_0_6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88060bc44e_0_673"/>
          <p:cNvSpPr txBox="1"/>
          <p:nvPr/>
        </p:nvSpPr>
        <p:spPr>
          <a:xfrm>
            <a:off x="638175" y="1861750"/>
            <a:ext cx="76905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syntax to specify an external 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stylesheet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&lt;stylesheet&gt;style.css&lt;/stylesheet&gt;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&lt;style src=“style.css&gt;&lt;/style&gt;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&lt;link rel=“stylesheet” href=“style.css” /&gt;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&lt;link rel="stylesheet" src="style.css"/&gt;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9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8" name="Google Shape;1698;p9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9" name="Google Shape;1699;p9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97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1" name="Google Shape;1701;p97"/>
          <p:cNvGraphicFramePr/>
          <p:nvPr/>
        </p:nvGraphicFramePr>
        <p:xfrm>
          <a:off x="699715" y="2337366"/>
          <a:ext cx="3339550" cy="1656144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3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&lt;p&gt;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is a paragraph.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&lt;/p&gt;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red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02" name="Google Shape;1702;p97"/>
          <p:cNvSpPr/>
          <p:nvPr/>
        </p:nvSpPr>
        <p:spPr>
          <a:xfrm>
            <a:off x="4882102" y="2337365"/>
            <a:ext cx="3127028" cy="159462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97"/>
          <p:cNvSpPr txBox="1"/>
          <p:nvPr/>
        </p:nvSpPr>
        <p:spPr>
          <a:xfrm>
            <a:off x="385993" y="1211509"/>
            <a:ext cx="7623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Paddings for all the sides together can be set by </a:t>
            </a:r>
            <a:r>
              <a:rPr lang="en-IN" sz="1200">
                <a:solidFill>
                  <a:schemeClr val="dk1"/>
                </a:solidFill>
              </a:rPr>
              <a:t>simply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calling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and </a:t>
            </a:r>
            <a:r>
              <a:rPr lang="en-IN" sz="1200"/>
              <a:t>assigning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a value.</a:t>
            </a:r>
            <a:endParaRPr/>
          </a:p>
        </p:txBody>
      </p:sp>
      <p:sp>
        <p:nvSpPr>
          <p:cNvPr id="1704" name="Google Shape;1704;p97"/>
          <p:cNvSpPr txBox="1"/>
          <p:nvPr/>
        </p:nvSpPr>
        <p:spPr>
          <a:xfrm>
            <a:off x="5563002" y="2980789"/>
            <a:ext cx="17652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paragraph.</a:t>
            </a:r>
            <a:endParaRPr/>
          </a:p>
        </p:txBody>
      </p:sp>
      <p:cxnSp>
        <p:nvCxnSpPr>
          <p:cNvPr id="1705" name="Google Shape;1705;p97"/>
          <p:cNvCxnSpPr>
            <a:stCxn id="1702" idx="0"/>
          </p:cNvCxnSpPr>
          <p:nvPr/>
        </p:nvCxnSpPr>
        <p:spPr>
          <a:xfrm>
            <a:off x="6445616" y="2337365"/>
            <a:ext cx="0" cy="5070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6" name="Google Shape;1706;p97"/>
          <p:cNvCxnSpPr/>
          <p:nvPr/>
        </p:nvCxnSpPr>
        <p:spPr>
          <a:xfrm rot="10800000">
            <a:off x="7370878" y="3174435"/>
            <a:ext cx="638252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7" name="Google Shape;1707;p97"/>
          <p:cNvCxnSpPr>
            <a:stCxn id="1702" idx="1"/>
          </p:cNvCxnSpPr>
          <p:nvPr/>
        </p:nvCxnSpPr>
        <p:spPr>
          <a:xfrm>
            <a:off x="4882102" y="3134678"/>
            <a:ext cx="5883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8" name="Google Shape;1708;p97"/>
          <p:cNvCxnSpPr>
            <a:stCxn id="1702" idx="2"/>
          </p:cNvCxnSpPr>
          <p:nvPr/>
        </p:nvCxnSpPr>
        <p:spPr>
          <a:xfrm rot="10800000">
            <a:off x="6445616" y="3424991"/>
            <a:ext cx="0" cy="5070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09" name="Google Shape;1709;p97"/>
          <p:cNvSpPr txBox="1"/>
          <p:nvPr/>
        </p:nvSpPr>
        <p:spPr>
          <a:xfrm>
            <a:off x="4958932" y="2910848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710" name="Google Shape;1710;p97"/>
          <p:cNvSpPr txBox="1"/>
          <p:nvPr/>
        </p:nvSpPr>
        <p:spPr>
          <a:xfrm>
            <a:off x="6000553" y="2441721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711" name="Google Shape;1711;p97"/>
          <p:cNvSpPr txBox="1"/>
          <p:nvPr/>
        </p:nvSpPr>
        <p:spPr>
          <a:xfrm>
            <a:off x="7487447" y="2942653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712" name="Google Shape;1712;p97"/>
          <p:cNvSpPr txBox="1"/>
          <p:nvPr/>
        </p:nvSpPr>
        <p:spPr>
          <a:xfrm>
            <a:off x="6477632" y="3586709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98"/>
          <p:cNvSpPr txBox="1"/>
          <p:nvPr/>
        </p:nvSpPr>
        <p:spPr>
          <a:xfrm>
            <a:off x="385993" y="1284123"/>
            <a:ext cx="7623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Paddings can be set for all the individual sides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below</a:t>
            </a:r>
            <a:r>
              <a:rPr lang="en-IN" sz="1200"/>
              <a:t>.</a:t>
            </a:r>
            <a:endParaRPr/>
          </a:p>
        </p:txBody>
      </p:sp>
      <p:sp>
        <p:nvSpPr>
          <p:cNvPr id="1718" name="Google Shape;1718;p9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9" name="Google Shape;1719;p9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0" name="Google Shape;1720;p9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98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Paddings for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2" name="Google Shape;1722;p98"/>
          <p:cNvGraphicFramePr/>
          <p:nvPr/>
        </p:nvGraphicFramePr>
        <p:xfrm>
          <a:off x="401772" y="3509064"/>
          <a:ext cx="1741425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7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.outside-box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padding-top: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3" name="Google Shape;1723;p98"/>
          <p:cNvGraphicFramePr/>
          <p:nvPr/>
        </p:nvGraphicFramePr>
        <p:xfrm>
          <a:off x="2483522" y="3509064"/>
          <a:ext cx="1741425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7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.outside-box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padding-left: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4" name="Google Shape;1724;p98"/>
          <p:cNvGraphicFramePr/>
          <p:nvPr/>
        </p:nvGraphicFramePr>
        <p:xfrm>
          <a:off x="4610858" y="3509064"/>
          <a:ext cx="1851425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85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.outside-box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padding-right: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25" name="Google Shape;1725;p98"/>
          <p:cNvGraphicFramePr/>
          <p:nvPr/>
        </p:nvGraphicFramePr>
        <p:xfrm>
          <a:off x="6738183" y="3509074"/>
          <a:ext cx="1914300" cy="902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191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2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.outside-box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padding-bottom: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26" name="Google Shape;1726;p98"/>
          <p:cNvSpPr/>
          <p:nvPr/>
        </p:nvSpPr>
        <p:spPr>
          <a:xfrm>
            <a:off x="401772" y="1932167"/>
            <a:ext cx="1741500" cy="10416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98"/>
          <p:cNvSpPr/>
          <p:nvPr/>
        </p:nvSpPr>
        <p:spPr>
          <a:xfrm>
            <a:off x="401772" y="2329732"/>
            <a:ext cx="1741500" cy="6441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.inside-box</a:t>
            </a:r>
            <a:endParaRPr sz="1100"/>
          </a:p>
        </p:txBody>
      </p:sp>
      <p:sp>
        <p:nvSpPr>
          <p:cNvPr id="1728" name="Google Shape;1728;p98"/>
          <p:cNvSpPr txBox="1"/>
          <p:nvPr/>
        </p:nvSpPr>
        <p:spPr>
          <a:xfrm>
            <a:off x="1272500" y="1693348"/>
            <a:ext cx="948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.outside-box</a:t>
            </a:r>
            <a:endParaRPr sz="1100"/>
          </a:p>
        </p:txBody>
      </p:sp>
      <p:cxnSp>
        <p:nvCxnSpPr>
          <p:cNvPr id="1729" name="Google Shape;1729;p98"/>
          <p:cNvCxnSpPr>
            <a:stCxn id="1726" idx="0"/>
          </p:cNvCxnSpPr>
          <p:nvPr/>
        </p:nvCxnSpPr>
        <p:spPr>
          <a:xfrm>
            <a:off x="1272522" y="1932167"/>
            <a:ext cx="0" cy="310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0" name="Google Shape;1730;p98"/>
          <p:cNvSpPr/>
          <p:nvPr/>
        </p:nvSpPr>
        <p:spPr>
          <a:xfrm>
            <a:off x="2437305" y="1932167"/>
            <a:ext cx="1741434" cy="104162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98"/>
          <p:cNvSpPr/>
          <p:nvPr/>
        </p:nvSpPr>
        <p:spPr>
          <a:xfrm>
            <a:off x="2934031" y="1932167"/>
            <a:ext cx="1244707" cy="1041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.inside-box</a:t>
            </a:r>
            <a:endParaRPr sz="1100"/>
          </a:p>
        </p:txBody>
      </p:sp>
      <p:sp>
        <p:nvSpPr>
          <p:cNvPr id="1732" name="Google Shape;1732;p98"/>
          <p:cNvSpPr txBox="1"/>
          <p:nvPr/>
        </p:nvSpPr>
        <p:spPr>
          <a:xfrm>
            <a:off x="3236948" y="1682873"/>
            <a:ext cx="1019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.outside-box</a:t>
            </a:r>
            <a:endParaRPr sz="1100"/>
          </a:p>
        </p:txBody>
      </p:sp>
      <p:cxnSp>
        <p:nvCxnSpPr>
          <p:cNvPr id="1733" name="Google Shape;1733;p98"/>
          <p:cNvCxnSpPr>
            <a:stCxn id="1730" idx="1"/>
          </p:cNvCxnSpPr>
          <p:nvPr/>
        </p:nvCxnSpPr>
        <p:spPr>
          <a:xfrm>
            <a:off x="2437305" y="2452978"/>
            <a:ext cx="3537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4" name="Google Shape;1734;p98"/>
          <p:cNvSpPr/>
          <p:nvPr/>
        </p:nvSpPr>
        <p:spPr>
          <a:xfrm>
            <a:off x="4600059" y="1932167"/>
            <a:ext cx="1706708" cy="1041621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98"/>
          <p:cNvSpPr/>
          <p:nvPr/>
        </p:nvSpPr>
        <p:spPr>
          <a:xfrm>
            <a:off x="4600058" y="1927441"/>
            <a:ext cx="1244707" cy="1041621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.inside-box</a:t>
            </a:r>
            <a:endParaRPr sz="1100"/>
          </a:p>
        </p:txBody>
      </p:sp>
      <p:sp>
        <p:nvSpPr>
          <p:cNvPr id="1736" name="Google Shape;1736;p98"/>
          <p:cNvSpPr txBox="1"/>
          <p:nvPr/>
        </p:nvSpPr>
        <p:spPr>
          <a:xfrm>
            <a:off x="5349796" y="1682873"/>
            <a:ext cx="106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.outside-box</a:t>
            </a:r>
            <a:endParaRPr sz="1100"/>
          </a:p>
        </p:txBody>
      </p:sp>
      <p:cxnSp>
        <p:nvCxnSpPr>
          <p:cNvPr id="1737" name="Google Shape;1737;p98"/>
          <p:cNvCxnSpPr>
            <a:stCxn id="1734" idx="3"/>
          </p:cNvCxnSpPr>
          <p:nvPr/>
        </p:nvCxnSpPr>
        <p:spPr>
          <a:xfrm rot="10800000">
            <a:off x="5915867" y="2448178"/>
            <a:ext cx="390900" cy="48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8" name="Google Shape;1738;p98"/>
          <p:cNvSpPr/>
          <p:nvPr/>
        </p:nvSpPr>
        <p:spPr>
          <a:xfrm>
            <a:off x="6738172" y="1932167"/>
            <a:ext cx="1706700" cy="10416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98"/>
          <p:cNvSpPr/>
          <p:nvPr/>
        </p:nvSpPr>
        <p:spPr>
          <a:xfrm>
            <a:off x="6738171" y="1927441"/>
            <a:ext cx="1706700" cy="64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.inside-box</a:t>
            </a:r>
            <a:endParaRPr sz="1100"/>
          </a:p>
        </p:txBody>
      </p:sp>
      <p:sp>
        <p:nvSpPr>
          <p:cNvPr id="1740" name="Google Shape;1740;p98"/>
          <p:cNvSpPr txBox="1"/>
          <p:nvPr/>
        </p:nvSpPr>
        <p:spPr>
          <a:xfrm>
            <a:off x="7487926" y="1682873"/>
            <a:ext cx="106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.outside-box</a:t>
            </a:r>
            <a:endParaRPr sz="1100"/>
          </a:p>
        </p:txBody>
      </p:sp>
      <p:cxnSp>
        <p:nvCxnSpPr>
          <p:cNvPr id="1741" name="Google Shape;1741;p98"/>
          <p:cNvCxnSpPr>
            <a:stCxn id="1738" idx="2"/>
          </p:cNvCxnSpPr>
          <p:nvPr/>
        </p:nvCxnSpPr>
        <p:spPr>
          <a:xfrm rot="10800000">
            <a:off x="7591522" y="2663567"/>
            <a:ext cx="0" cy="310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p99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8" name="Google Shape;1748;p99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99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Paddings </a:t>
            </a:r>
            <a:r>
              <a:rPr lang="en-IN">
                <a:solidFill>
                  <a:schemeClr val="lt1"/>
                </a:solidFill>
              </a:rPr>
              <a:t>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horthand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99"/>
          <p:cNvSpPr txBox="1"/>
          <p:nvPr/>
        </p:nvSpPr>
        <p:spPr>
          <a:xfrm>
            <a:off x="385993" y="1627439"/>
            <a:ext cx="46551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Similar to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borders and margins, paddings can also be given a shorthand for every side.</a:t>
            </a:r>
            <a:endParaRPr/>
          </a:p>
        </p:txBody>
      </p:sp>
      <p:graphicFrame>
        <p:nvGraphicFramePr>
          <p:cNvPr id="1751" name="Google Shape;1751;p99"/>
          <p:cNvGraphicFramePr/>
          <p:nvPr/>
        </p:nvGraphicFramePr>
        <p:xfrm>
          <a:off x="453902" y="2655170"/>
          <a:ext cx="82521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5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SHORT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HAND -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This will give 70px as padding to all the sides.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2" name="Google Shape;1752;p99"/>
          <p:cNvGraphicFramePr/>
          <p:nvPr/>
        </p:nvGraphicFramePr>
        <p:xfrm>
          <a:off x="453902" y="3235615"/>
          <a:ext cx="82521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5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This will give 70px as padding to top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bottom; 50px to right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3" name="Google Shape;1753;p99"/>
          <p:cNvGraphicFramePr/>
          <p:nvPr/>
        </p:nvGraphicFramePr>
        <p:xfrm>
          <a:off x="453902" y="3839915"/>
          <a:ext cx="82521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5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 40px;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This will give padding 70px to top; 50px to right </a:t>
                      </a:r>
                      <a:r>
                        <a:rPr lang="en-IN" sz="1100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left; 40px to bottom.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4" name="Google Shape;1754;p99"/>
          <p:cNvGraphicFramePr/>
          <p:nvPr/>
        </p:nvGraphicFramePr>
        <p:xfrm>
          <a:off x="437999" y="4420360"/>
          <a:ext cx="82521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825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70px 50px 40px 60px; </a:t>
                      </a:r>
                      <a:r>
                        <a:rPr lang="en-IN" sz="1100" u="none" strike="noStrike" cap="none">
                          <a:solidFill>
                            <a:schemeClr val="accent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Paddings are 70px – top; 50px – right; 40px – bottom; 60px – left. */</a:t>
                      </a:r>
                      <a:endParaRPr/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5" name="Google Shape;1755;p99"/>
          <p:cNvSpPr/>
          <p:nvPr/>
        </p:nvSpPr>
        <p:spPr>
          <a:xfrm>
            <a:off x="7013050" y="1182046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99"/>
          <p:cNvSpPr txBox="1"/>
          <p:nvPr/>
        </p:nvSpPr>
        <p:spPr>
          <a:xfrm>
            <a:off x="6633893" y="1023949"/>
            <a:ext cx="5533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38761D"/>
                </a:solidFill>
              </a:rPr>
              <a:t>TOP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757" name="Google Shape;1757;p99"/>
          <p:cNvSpPr txBox="1"/>
          <p:nvPr/>
        </p:nvSpPr>
        <p:spPr>
          <a:xfrm>
            <a:off x="7468730" y="1674055"/>
            <a:ext cx="7425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endParaRPr/>
          </a:p>
        </p:txBody>
      </p:sp>
      <p:sp>
        <p:nvSpPr>
          <p:cNvPr id="1758" name="Google Shape;1758;p99"/>
          <p:cNvSpPr txBox="1"/>
          <p:nvPr/>
        </p:nvSpPr>
        <p:spPr>
          <a:xfrm>
            <a:off x="6471087" y="2150652"/>
            <a:ext cx="9509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BOTTOM</a:t>
            </a:r>
            <a:endParaRPr/>
          </a:p>
        </p:txBody>
      </p:sp>
      <p:sp>
        <p:nvSpPr>
          <p:cNvPr id="1759" name="Google Shape;1759;p99"/>
          <p:cNvSpPr txBox="1"/>
          <p:nvPr/>
        </p:nvSpPr>
        <p:spPr>
          <a:xfrm>
            <a:off x="5646116" y="1674055"/>
            <a:ext cx="622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endParaRPr/>
          </a:p>
        </p:txBody>
      </p:sp>
      <p:sp>
        <p:nvSpPr>
          <p:cNvPr id="1760" name="Google Shape;1760;p99"/>
          <p:cNvSpPr/>
          <p:nvPr/>
        </p:nvSpPr>
        <p:spPr>
          <a:xfrm rot="6218027">
            <a:off x="7116708" y="1531902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99"/>
          <p:cNvSpPr/>
          <p:nvPr/>
        </p:nvSpPr>
        <p:spPr>
          <a:xfrm rot="-10345365">
            <a:off x="6029427" y="1697314"/>
            <a:ext cx="875949" cy="626406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99"/>
          <p:cNvSpPr/>
          <p:nvPr/>
        </p:nvSpPr>
        <p:spPr>
          <a:xfrm rot="-4798336">
            <a:off x="6004797" y="1272819"/>
            <a:ext cx="826936" cy="699714"/>
          </a:xfrm>
          <a:prstGeom prst="arc">
            <a:avLst>
              <a:gd name="adj1" fmla="val 16200000"/>
              <a:gd name="adj2" fmla="val 21533900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0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8" name="Google Shape;1768;p100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9" name="Google Shape;1769;p100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00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3"/>
                  </a:ext>
                </a:extLst>
              </a:rPr>
              <a:t>Box</a:t>
            </a:r>
            <a:r>
              <a:rPr lang="en-IN">
                <a:solidFill>
                  <a:srgbClr val="FFFFFF"/>
                </a:solidFill>
                <a:uFill>
                  <a:noFill/>
                </a:uFill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4"/>
                  </a:ext>
                </a:extLst>
              </a:rPr>
              <a:t>-</a:t>
            </a:r>
            <a:r>
              <a:rPr lang="en-IN" sz="1400" b="0" i="0" strike="noStrike" cap="non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5"/>
                  </a:ext>
                </a:extLst>
              </a:rPr>
              <a:t>Sizing</a:t>
            </a:r>
            <a:endParaRPr sz="1400" b="0" i="0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1" name="Google Shape;1771;p100"/>
          <p:cNvGraphicFramePr/>
          <p:nvPr/>
        </p:nvGraphicFramePr>
        <p:xfrm>
          <a:off x="385993" y="1941280"/>
          <a:ext cx="3339550" cy="204260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3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This is a paragraph.</a:t>
                      </a:r>
                      <a:endParaRPr sz="1100" u="none" strike="noStrike" cap="none">
                        <a:solidFill>
                          <a:schemeClr val="accent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.inside-box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2" name="Google Shape;1772;p100"/>
          <p:cNvSpPr txBox="1"/>
          <p:nvPr/>
        </p:nvSpPr>
        <p:spPr>
          <a:xfrm>
            <a:off x="386000" y="1307575"/>
            <a:ext cx="5768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What will be the total width of the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that has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the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inside-box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773" name="Google Shape;1773;p100"/>
          <p:cNvSpPr/>
          <p:nvPr/>
        </p:nvSpPr>
        <p:spPr>
          <a:xfrm>
            <a:off x="4678788" y="2489479"/>
            <a:ext cx="3450867" cy="94620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0"/>
          <p:cNvSpPr txBox="1"/>
          <p:nvPr/>
        </p:nvSpPr>
        <p:spPr>
          <a:xfrm>
            <a:off x="5633816" y="2835088"/>
            <a:ext cx="15408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paragraph.</a:t>
            </a:r>
            <a:endParaRPr/>
          </a:p>
        </p:txBody>
      </p:sp>
      <p:sp>
        <p:nvSpPr>
          <p:cNvPr id="1775" name="Google Shape;1775;p100"/>
          <p:cNvSpPr/>
          <p:nvPr/>
        </p:nvSpPr>
        <p:spPr>
          <a:xfrm>
            <a:off x="4678788" y="2489479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0"/>
          <p:cNvSpPr/>
          <p:nvPr/>
        </p:nvSpPr>
        <p:spPr>
          <a:xfrm>
            <a:off x="7838878" y="2489477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00"/>
          <p:cNvSpPr/>
          <p:nvPr/>
        </p:nvSpPr>
        <p:spPr>
          <a:xfrm rot="-5400000">
            <a:off x="6296880" y="2212896"/>
            <a:ext cx="214685" cy="286931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00"/>
          <p:cNvSpPr txBox="1"/>
          <p:nvPr/>
        </p:nvSpPr>
        <p:spPr>
          <a:xfrm>
            <a:off x="6154792" y="3756770"/>
            <a:ext cx="49885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300px</a:t>
            </a:r>
            <a:endParaRPr/>
          </a:p>
        </p:txBody>
      </p:sp>
      <p:sp>
        <p:nvSpPr>
          <p:cNvPr id="1779" name="Google Shape;1779;p100"/>
          <p:cNvSpPr/>
          <p:nvPr/>
        </p:nvSpPr>
        <p:spPr>
          <a:xfrm rot="-5400000">
            <a:off x="4716835" y="3492618"/>
            <a:ext cx="214685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00"/>
          <p:cNvSpPr/>
          <p:nvPr/>
        </p:nvSpPr>
        <p:spPr>
          <a:xfrm rot="-5400000">
            <a:off x="7881455" y="3500568"/>
            <a:ext cx="214685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00"/>
          <p:cNvSpPr txBox="1"/>
          <p:nvPr/>
        </p:nvSpPr>
        <p:spPr>
          <a:xfrm>
            <a:off x="4606811" y="3756770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782" name="Google Shape;1782;p100"/>
          <p:cNvSpPr txBox="1"/>
          <p:nvPr/>
        </p:nvSpPr>
        <p:spPr>
          <a:xfrm>
            <a:off x="7755528" y="3788576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783" name="Google Shape;1783;p100"/>
          <p:cNvSpPr txBox="1"/>
          <p:nvPr/>
        </p:nvSpPr>
        <p:spPr>
          <a:xfrm>
            <a:off x="4969624" y="4122638"/>
            <a:ext cx="286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20px + 300px + 20px = 340px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9" name="Google Shape;1789;p101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0" name="Google Shape;1790;p101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01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Box Sizing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ontent-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92" name="Google Shape;1792;p101"/>
          <p:cNvGraphicFramePr/>
          <p:nvPr/>
        </p:nvGraphicFramePr>
        <p:xfrm>
          <a:off x="385993" y="1249516"/>
          <a:ext cx="3339550" cy="204260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3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This is a paragraph.</a:t>
                      </a:r>
                      <a:endParaRPr sz="1100" u="none" strike="noStrike" cap="none">
                        <a:solidFill>
                          <a:schemeClr val="accent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.inside-box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93" name="Google Shape;1793;p101"/>
          <p:cNvSpPr/>
          <p:nvPr/>
        </p:nvSpPr>
        <p:spPr>
          <a:xfrm>
            <a:off x="4678788" y="1797715"/>
            <a:ext cx="3450867" cy="94620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1"/>
          <p:cNvSpPr txBox="1"/>
          <p:nvPr/>
        </p:nvSpPr>
        <p:spPr>
          <a:xfrm>
            <a:off x="5633816" y="2083858"/>
            <a:ext cx="15408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paragraph.</a:t>
            </a:r>
            <a:endParaRPr/>
          </a:p>
        </p:txBody>
      </p:sp>
      <p:sp>
        <p:nvSpPr>
          <p:cNvPr id="1795" name="Google Shape;1795;p101"/>
          <p:cNvSpPr/>
          <p:nvPr/>
        </p:nvSpPr>
        <p:spPr>
          <a:xfrm>
            <a:off x="4678788" y="1797715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01"/>
          <p:cNvSpPr/>
          <p:nvPr/>
        </p:nvSpPr>
        <p:spPr>
          <a:xfrm>
            <a:off x="7838878" y="1797713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01"/>
          <p:cNvSpPr/>
          <p:nvPr/>
        </p:nvSpPr>
        <p:spPr>
          <a:xfrm rot="-5400000">
            <a:off x="6296880" y="1521132"/>
            <a:ext cx="214685" cy="286931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01"/>
          <p:cNvSpPr txBox="1"/>
          <p:nvPr/>
        </p:nvSpPr>
        <p:spPr>
          <a:xfrm>
            <a:off x="6154792" y="3065006"/>
            <a:ext cx="49885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300px</a:t>
            </a:r>
            <a:endParaRPr/>
          </a:p>
        </p:txBody>
      </p:sp>
      <p:sp>
        <p:nvSpPr>
          <p:cNvPr id="1799" name="Google Shape;1799;p101"/>
          <p:cNvSpPr/>
          <p:nvPr/>
        </p:nvSpPr>
        <p:spPr>
          <a:xfrm rot="-5400000">
            <a:off x="4716835" y="2800854"/>
            <a:ext cx="214685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01"/>
          <p:cNvSpPr/>
          <p:nvPr/>
        </p:nvSpPr>
        <p:spPr>
          <a:xfrm rot="-5400000">
            <a:off x="7881455" y="2808804"/>
            <a:ext cx="214685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01"/>
          <p:cNvSpPr txBox="1"/>
          <p:nvPr/>
        </p:nvSpPr>
        <p:spPr>
          <a:xfrm>
            <a:off x="4606811" y="3065006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802" name="Google Shape;1802;p101"/>
          <p:cNvSpPr txBox="1"/>
          <p:nvPr/>
        </p:nvSpPr>
        <p:spPr>
          <a:xfrm>
            <a:off x="7755528" y="3096812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803" name="Google Shape;1803;p101"/>
          <p:cNvSpPr txBox="1"/>
          <p:nvPr/>
        </p:nvSpPr>
        <p:spPr>
          <a:xfrm>
            <a:off x="497475" y="3990301"/>
            <a:ext cx="80718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IN" sz="1200"/>
              <a:t>you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noticed, </a:t>
            </a:r>
            <a:r>
              <a:rPr lang="en-IN" sz="1200"/>
              <a:t>padding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increases the width of the div. There might be instances where </a:t>
            </a:r>
            <a:r>
              <a:rPr lang="en-IN" sz="1200"/>
              <a:t>you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do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 need </a:t>
            </a:r>
            <a:r>
              <a:rPr lang="en-IN" sz="1200"/>
              <a:t>the padding effect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For </a:t>
            </a:r>
            <a:r>
              <a:rPr lang="en-IN" sz="1200"/>
              <a:t>such instances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1200"/>
              <a:t>you can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box-sizing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property.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property of box-sizing </a:t>
            </a:r>
            <a:r>
              <a:rPr lang="en-IN" sz="1200"/>
              <a:t>that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affects the width is the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6"/>
                  </a:ext>
                </a:extLst>
              </a:rPr>
              <a:t>content-box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7"/>
                  </a:ext>
                </a:extLst>
              </a:rPr>
              <a:t> </a:t>
            </a:r>
            <a:r>
              <a:rPr lang="en-IN" sz="1200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8"/>
                  </a:ext>
                </a:extLst>
              </a:rPr>
              <a:t>property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9"/>
                  </a:ext>
                </a:extLst>
              </a:rPr>
              <a:t>(i.e. </a:t>
            </a:r>
            <a:r>
              <a:rPr lang="en-IN" sz="1200" u="sng">
                <a:solidFill>
                  <a:schemeClr val="hlink"/>
                </a:solidFill>
                <a:hlinkClick r:id="rId3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0"/>
                  </a:ext>
                </a:extLst>
              </a:rPr>
              <a:t>width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1"/>
                  </a:ext>
                </a:extLst>
              </a:rPr>
              <a:t>and </a:t>
            </a:r>
            <a:r>
              <a:rPr lang="en-IN" sz="1200" u="sng">
                <a:solidFill>
                  <a:schemeClr val="hlink"/>
                </a:solidFill>
                <a:hlinkClick r:id="rId4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2"/>
                  </a:ext>
                </a:extLst>
              </a:rPr>
              <a:t>height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3"/>
                  </a:ext>
                </a:extLst>
              </a:rPr>
              <a:t>properties of the div include the content. However, the other box properties such as padding, border, or margin are not considered. content-box property is the default value</a:t>
            </a:r>
            <a:r>
              <a:rPr lang="en-IN" sz="1200"/>
              <a:t>.</a:t>
            </a:r>
            <a:endParaRPr sz="1200"/>
          </a:p>
        </p:txBody>
      </p:sp>
      <p:sp>
        <p:nvSpPr>
          <p:cNvPr id="1804" name="Google Shape;1804;p101"/>
          <p:cNvSpPr txBox="1"/>
          <p:nvPr/>
        </p:nvSpPr>
        <p:spPr>
          <a:xfrm>
            <a:off x="4969624" y="3388250"/>
            <a:ext cx="286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20px + 300px + 20px = 340px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0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0" name="Google Shape;1810;p102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Paddings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1" name="Google Shape;1811;p102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02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Box Sizing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order-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13" name="Google Shape;1813;p102"/>
          <p:cNvGraphicFramePr/>
          <p:nvPr/>
        </p:nvGraphicFramePr>
        <p:xfrm>
          <a:off x="385993" y="1249516"/>
          <a:ext cx="3339550" cy="2288400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3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8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&lt;div class=“</a:t>
                      </a:r>
                      <a:r>
                        <a:rPr lang="en-IN" sz="1100" u="none" strike="noStrike" cap="none">
                          <a:solidFill>
                            <a:srgbClr val="FFD966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inside-box</a:t>
                      </a: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This is a paragraph.</a:t>
                      </a:r>
                      <a:endParaRPr sz="1100" u="none" strike="noStrike" cap="none">
                        <a:solidFill>
                          <a:schemeClr val="accent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accent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&lt;/div&gt;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.inside-box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box-sizing: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border-box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14" name="Google Shape;1814;p102"/>
          <p:cNvSpPr txBox="1"/>
          <p:nvPr/>
        </p:nvSpPr>
        <p:spPr>
          <a:xfrm>
            <a:off x="497475" y="3990301"/>
            <a:ext cx="8071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/>
              <a:t>While using the value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border-box</a:t>
            </a:r>
            <a:r>
              <a:rPr lang="en-IN" sz="1200" b="1"/>
              <a:t> </a:t>
            </a:r>
            <a:r>
              <a:rPr lang="en-IN" sz="1200"/>
              <a:t>for</a:t>
            </a:r>
            <a:r>
              <a:rPr lang="en-IN" sz="1200" b="1"/>
              <a:t> </a:t>
            </a:r>
            <a:r>
              <a:rPr lang="en-IN" sz="1200" i="1"/>
              <a:t>box-sizing</a:t>
            </a:r>
            <a:r>
              <a:rPr lang="en-IN" sz="1200" b="1"/>
              <a:t> </a:t>
            </a:r>
            <a:r>
              <a:rPr lang="en-IN" sz="1200"/>
              <a:t>property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element’s content width is adjusted so that the total width remains 300px. </a:t>
            </a:r>
            <a:endParaRPr/>
          </a:p>
        </p:txBody>
      </p:sp>
      <p:sp>
        <p:nvSpPr>
          <p:cNvPr id="1815" name="Google Shape;1815;p102"/>
          <p:cNvSpPr/>
          <p:nvPr/>
        </p:nvSpPr>
        <p:spPr>
          <a:xfrm>
            <a:off x="4678788" y="1797715"/>
            <a:ext cx="3450867" cy="94620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02"/>
          <p:cNvSpPr txBox="1"/>
          <p:nvPr/>
        </p:nvSpPr>
        <p:spPr>
          <a:xfrm>
            <a:off x="5633816" y="2146878"/>
            <a:ext cx="15408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paragraph.</a:t>
            </a:r>
            <a:endParaRPr/>
          </a:p>
        </p:txBody>
      </p:sp>
      <p:sp>
        <p:nvSpPr>
          <p:cNvPr id="1817" name="Google Shape;1817;p102"/>
          <p:cNvSpPr/>
          <p:nvPr/>
        </p:nvSpPr>
        <p:spPr>
          <a:xfrm>
            <a:off x="4678788" y="1797715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102"/>
          <p:cNvSpPr/>
          <p:nvPr/>
        </p:nvSpPr>
        <p:spPr>
          <a:xfrm>
            <a:off x="7838878" y="1797713"/>
            <a:ext cx="290777" cy="946205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02"/>
          <p:cNvSpPr/>
          <p:nvPr/>
        </p:nvSpPr>
        <p:spPr>
          <a:xfrm rot="-5400000">
            <a:off x="6343006" y="1481654"/>
            <a:ext cx="149696" cy="345086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102"/>
          <p:cNvSpPr txBox="1"/>
          <p:nvPr/>
        </p:nvSpPr>
        <p:spPr>
          <a:xfrm>
            <a:off x="6154792" y="3307082"/>
            <a:ext cx="49885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300px</a:t>
            </a:r>
            <a:endParaRPr/>
          </a:p>
        </p:txBody>
      </p:sp>
      <p:sp>
        <p:nvSpPr>
          <p:cNvPr id="1821" name="Google Shape;1821;p102"/>
          <p:cNvSpPr/>
          <p:nvPr/>
        </p:nvSpPr>
        <p:spPr>
          <a:xfrm rot="-5400000">
            <a:off x="4764400" y="2746750"/>
            <a:ext cx="119554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02"/>
          <p:cNvSpPr txBox="1"/>
          <p:nvPr/>
        </p:nvSpPr>
        <p:spPr>
          <a:xfrm>
            <a:off x="4618177" y="2925097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  <p:sp>
        <p:nvSpPr>
          <p:cNvPr id="1823" name="Google Shape;1823;p102"/>
          <p:cNvSpPr/>
          <p:nvPr/>
        </p:nvSpPr>
        <p:spPr>
          <a:xfrm rot="-5400000">
            <a:off x="7929019" y="2730847"/>
            <a:ext cx="119554" cy="290776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02"/>
          <p:cNvSpPr txBox="1"/>
          <p:nvPr/>
        </p:nvSpPr>
        <p:spPr>
          <a:xfrm>
            <a:off x="7782796" y="2909194"/>
            <a:ext cx="4347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03"/>
          <p:cNvSpPr txBox="1">
            <a:spLocks noGrp="1"/>
          </p:cNvSpPr>
          <p:nvPr>
            <p:ph type="title"/>
          </p:nvPr>
        </p:nvSpPr>
        <p:spPr>
          <a:xfrm>
            <a:off x="386000" y="2290500"/>
            <a:ext cx="3716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CSS Box Model</a:t>
            </a:r>
            <a:endParaRPr/>
          </a:p>
        </p:txBody>
      </p:sp>
      <p:sp>
        <p:nvSpPr>
          <p:cNvPr id="1830" name="Google Shape;1830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76</a:t>
            </a:fld>
            <a:endParaRPr/>
          </a:p>
        </p:txBody>
      </p:sp>
      <p:sp>
        <p:nvSpPr>
          <p:cNvPr id="1831" name="Google Shape;1831;p103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Box Model</a:t>
            </a:r>
            <a:endParaRPr sz="16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2" name="Google Shape;18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50" y="1224901"/>
            <a:ext cx="4629650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04"/>
          <p:cNvSpPr txBox="1"/>
          <p:nvPr/>
        </p:nvSpPr>
        <p:spPr>
          <a:xfrm>
            <a:off x="385993" y="1200607"/>
            <a:ext cx="76231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 sz="1200"/>
              <a:t>b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ox </a:t>
            </a:r>
            <a:r>
              <a:rPr lang="en-IN" sz="1200"/>
              <a:t>m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odel is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box that surrounds every HTML element. It </a:t>
            </a:r>
            <a:r>
              <a:rPr lang="en-IN" sz="1200"/>
              <a:t>comprises the following: 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+ padding + border + margin.</a:t>
            </a:r>
            <a:endParaRPr/>
          </a:p>
        </p:txBody>
      </p:sp>
      <p:sp>
        <p:nvSpPr>
          <p:cNvPr id="1838" name="Google Shape;1838;p10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9" name="Google Shape;1839;p104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Box Model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0" name="Google Shape;1840;p104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104"/>
          <p:cNvSpPr txBox="1"/>
          <p:nvPr/>
        </p:nvSpPr>
        <p:spPr>
          <a:xfrm>
            <a:off x="521165" y="3928945"/>
            <a:ext cx="762313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Therefore, the total width of element =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ctual width + </a:t>
            </a:r>
            <a:r>
              <a:rPr lang="en-IN" sz="1200"/>
              <a:t>L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eft padding + </a:t>
            </a:r>
            <a:r>
              <a:rPr lang="en-IN" sz="1200"/>
              <a:t>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ight padding + </a:t>
            </a:r>
            <a:r>
              <a:rPr lang="en-IN" sz="1200"/>
              <a:t>L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eft border + </a:t>
            </a:r>
            <a:r>
              <a:rPr lang="en-IN" sz="1200"/>
              <a:t>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ight border + </a:t>
            </a:r>
            <a:r>
              <a:rPr lang="en-IN" sz="1200"/>
              <a:t>L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eft margin + </a:t>
            </a:r>
            <a:r>
              <a:rPr lang="en-IN" sz="1200"/>
              <a:t>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ight margin</a:t>
            </a:r>
            <a: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/>
              <a:t>The 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otal height of element =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ctual height + </a:t>
            </a:r>
            <a:r>
              <a:rPr lang="en-IN" sz="1200"/>
              <a:t>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 padding + </a:t>
            </a:r>
            <a:r>
              <a:rPr lang="en-IN" sz="1200"/>
              <a:t>B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ottom padding + </a:t>
            </a:r>
            <a:r>
              <a:rPr lang="en-IN" sz="1200"/>
              <a:t>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 border + </a:t>
            </a:r>
            <a:r>
              <a:rPr lang="en-IN" sz="1200"/>
              <a:t>B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ottom border + </a:t>
            </a:r>
            <a:r>
              <a:rPr lang="en-IN" sz="1200"/>
              <a:t>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 margin + </a:t>
            </a:r>
            <a:r>
              <a:rPr lang="en-IN" sz="1200"/>
              <a:t>B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ottom margin.</a:t>
            </a:r>
            <a:endParaRPr/>
          </a:p>
        </p:txBody>
      </p:sp>
      <p:pic>
        <p:nvPicPr>
          <p:cNvPr id="1842" name="Google Shape;18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138" y="1580200"/>
            <a:ext cx="3421726" cy="21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0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8" name="Google Shape;1848;p105"/>
          <p:cNvSpPr txBox="1"/>
          <p:nvPr/>
        </p:nvSpPr>
        <p:spPr>
          <a:xfrm>
            <a:off x="349340" y="2141800"/>
            <a:ext cx="587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strike="noStrike" cap="none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CSS Outline</a:t>
            </a:r>
            <a:endParaRPr sz="2800" b="0" i="0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0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0" name="Google Shape;1850;p105"/>
          <p:cNvSpPr/>
          <p:nvPr/>
        </p:nvSpPr>
        <p:spPr>
          <a:xfrm>
            <a:off x="3455606" y="850789"/>
            <a:ext cx="5295568" cy="307715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1" name="Google Shape;185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000" y="966075"/>
            <a:ext cx="4828875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0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7" name="Google Shape;1857;p106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Outline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8" name="Google Shape;1858;p106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106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06"/>
          <p:cNvSpPr txBox="1"/>
          <p:nvPr/>
        </p:nvSpPr>
        <p:spPr>
          <a:xfrm>
            <a:off x="385993" y="1200607"/>
            <a:ext cx="76231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4"/>
                  </a:ext>
                </a:extLst>
              </a:rPr>
              <a:t>Outlines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the lines around the element, that is, </a:t>
            </a:r>
            <a:r>
              <a:rPr lang="en-IN" sz="12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5"/>
                  </a:ext>
                </a:extLst>
              </a:rPr>
              <a:t>O</a:t>
            </a:r>
            <a:r>
              <a:rPr lang="en-IN" sz="1200" b="1"/>
              <a:t>utside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element.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06"/>
          <p:cNvSpPr/>
          <p:nvPr/>
        </p:nvSpPr>
        <p:spPr>
          <a:xfrm>
            <a:off x="2417197" y="1777506"/>
            <a:ext cx="3840480" cy="222481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06"/>
          <p:cNvSpPr txBox="1"/>
          <p:nvPr/>
        </p:nvSpPr>
        <p:spPr>
          <a:xfrm>
            <a:off x="4078771" y="1746574"/>
            <a:ext cx="5501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pic>
        <p:nvPicPr>
          <p:cNvPr id="1863" name="Google Shape;186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975" y="1918750"/>
            <a:ext cx="3457099" cy="19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8060bc44e_0_68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88060bc44e_0_68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g88060bc44e_0_68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707" name="Google Shape;707;g88060bc44e_0_68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08" name="Google Shape;708;g88060bc44e_0_68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g88060bc44e_0_6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88060bc44e_0_6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88060bc44e_0_68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88060bc44e_0_68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3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g88060bc44e_0_68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g88060bc44e_0_6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88060bc44e_0_688"/>
          <p:cNvSpPr txBox="1"/>
          <p:nvPr/>
        </p:nvSpPr>
        <p:spPr>
          <a:xfrm>
            <a:off x="638175" y="1931704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for inserting a comment in CSS?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This is a comment.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&lt;!– This is a comment --&gt;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 This is a comment */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comment”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8224d80da7_2_6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9" name="Google Shape;1869;g8224d80da7_2_6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Outline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0" name="Google Shape;1870;g8224d80da7_2_6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g8224d80da7_2_64"/>
          <p:cNvSpPr txBox="1"/>
          <p:nvPr/>
        </p:nvSpPr>
        <p:spPr>
          <a:xfrm>
            <a:off x="385993" y="654279"/>
            <a:ext cx="4655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g8224d80da7_2_64"/>
          <p:cNvSpPr txBox="1"/>
          <p:nvPr/>
        </p:nvSpPr>
        <p:spPr>
          <a:xfrm>
            <a:off x="385993" y="1200607"/>
            <a:ext cx="762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6"/>
                  </a:ext>
                </a:extLst>
              </a:rPr>
              <a:t>Outlines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the lines around the element, that is, </a:t>
            </a:r>
            <a:r>
              <a:rPr lang="en-IN" sz="1200" b="1" i="0" u="none" strike="noStrike" cap="none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7"/>
                  </a:ext>
                </a:extLst>
              </a:rPr>
              <a:t>O</a:t>
            </a:r>
            <a:r>
              <a:rPr lang="en-IN" sz="1200" b="1"/>
              <a:t>utside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element.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8224d80da7_2_64"/>
          <p:cNvSpPr/>
          <p:nvPr/>
        </p:nvSpPr>
        <p:spPr>
          <a:xfrm>
            <a:off x="454297" y="1847031"/>
            <a:ext cx="3840600" cy="2224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g8224d80da7_2_64"/>
          <p:cNvSpPr txBox="1"/>
          <p:nvPr/>
        </p:nvSpPr>
        <p:spPr>
          <a:xfrm>
            <a:off x="2115871" y="1816099"/>
            <a:ext cx="550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pic>
        <p:nvPicPr>
          <p:cNvPr id="1875" name="Google Shape;1875;g8224d80da7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75" y="1988275"/>
            <a:ext cx="3457099" cy="1942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6" name="Google Shape;1876;g8224d80da7_2_64"/>
          <p:cNvGraphicFramePr/>
          <p:nvPr/>
        </p:nvGraphicFramePr>
        <p:xfrm>
          <a:off x="4764025" y="1847025"/>
          <a:ext cx="3896600" cy="2773560"/>
        </p:xfrm>
        <a:graphic>
          <a:graphicData uri="http://schemas.openxmlformats.org/drawingml/2006/table">
            <a:tbl>
              <a:tblPr>
                <a:noFill/>
                <a:tableStyleId>{E1730D2F-EFEC-4291-B513-AA6C9BFD8923}</a:tableStyleId>
              </a:tblPr>
              <a:tblGrid>
                <a:gridCol w="194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Outline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Border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Outlines will never take up space because they are drawn outside the elements content.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Whereas borders take up some space.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Each edge of the outline cannot be set to different widths, colors and style.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Each edge of the border can be set to different width, color and style.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Outline does not allow us to change the size of the element.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Border allows us to change the size of the element.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07"/>
          <p:cNvSpPr txBox="1"/>
          <p:nvPr/>
        </p:nvSpPr>
        <p:spPr>
          <a:xfrm>
            <a:off x="385993" y="1390408"/>
            <a:ext cx="4400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outline-style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propert</a:t>
            </a:r>
            <a:r>
              <a:rPr lang="en-IN" sz="1200"/>
              <a:t>y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gives style to the outline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(e.g., dotted, dashed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solid).</a:t>
            </a:r>
            <a:endParaRPr/>
          </a:p>
        </p:txBody>
      </p:sp>
      <p:sp>
        <p:nvSpPr>
          <p:cNvPr id="1882" name="Google Shape;1882;p107"/>
          <p:cNvSpPr txBox="1"/>
          <p:nvPr/>
        </p:nvSpPr>
        <p:spPr>
          <a:xfrm>
            <a:off x="378041" y="2758029"/>
            <a:ext cx="440069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outline-color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property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gives color to the outline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</a:t>
            </a:r>
            <a:r>
              <a:rPr lang="en-IN" sz="1200"/>
              <a:t>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blue, orange, red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green). </a:t>
            </a:r>
            <a:r>
              <a:rPr lang="en-IN" sz="1200"/>
              <a:t>If we want the outline to be visible regardless of the background, you can invert it which will , perform a color inversion of the background.</a:t>
            </a:r>
            <a:endParaRPr sz="1200"/>
          </a:p>
        </p:txBody>
      </p:sp>
      <p:sp>
        <p:nvSpPr>
          <p:cNvPr id="1883" name="Google Shape;1883;p10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4" name="Google Shape;1884;p10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Outline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5" name="Google Shape;1885;p10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07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Outline </a:t>
            </a:r>
            <a:r>
              <a:rPr lang="en-IN">
                <a:solidFill>
                  <a:schemeClr val="lt1"/>
                </a:solidFill>
              </a:rPr>
              <a:t>P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roperties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7" name="Google Shape;1887;p107"/>
          <p:cNvGraphicFramePr/>
          <p:nvPr/>
        </p:nvGraphicFramePr>
        <p:xfrm>
          <a:off x="5104736" y="1447772"/>
          <a:ext cx="32658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26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outline-style: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dotted;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88" name="Google Shape;1888;p107"/>
          <p:cNvGraphicFramePr/>
          <p:nvPr/>
        </p:nvGraphicFramePr>
        <p:xfrm>
          <a:off x="5080882" y="2163386"/>
          <a:ext cx="32658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26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outline-width: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20px;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89" name="Google Shape;1889;p107"/>
          <p:cNvSpPr txBox="1"/>
          <p:nvPr/>
        </p:nvSpPr>
        <p:spPr>
          <a:xfrm>
            <a:off x="401895" y="2082168"/>
            <a:ext cx="4400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The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outline-width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>
                <a:solidFill>
                  <a:schemeClr val="dk1"/>
                </a:solidFill>
              </a:rPr>
              <a:t>property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gives width to the outline</a:t>
            </a:r>
            <a:r>
              <a:rPr lang="en-IN" sz="1200"/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(e.g., px, thin, medium</a:t>
            </a:r>
            <a:r>
              <a:rPr lang="en-IN" sz="1200"/>
              <a:t> and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thick).</a:t>
            </a:r>
            <a:endParaRPr/>
          </a:p>
        </p:txBody>
      </p:sp>
      <p:graphicFrame>
        <p:nvGraphicFramePr>
          <p:cNvPr id="1890" name="Google Shape;1890;p107"/>
          <p:cNvGraphicFramePr/>
          <p:nvPr/>
        </p:nvGraphicFramePr>
        <p:xfrm>
          <a:off x="5041127" y="3005295"/>
          <a:ext cx="32658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26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outline-color: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blue;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91" name="Google Shape;1891;p107"/>
          <p:cNvCxnSpPr/>
          <p:nvPr/>
        </p:nvCxnSpPr>
        <p:spPr>
          <a:xfrm>
            <a:off x="612250" y="1948070"/>
            <a:ext cx="7521934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2" name="Google Shape;1892;p107"/>
          <p:cNvCxnSpPr/>
          <p:nvPr/>
        </p:nvCxnSpPr>
        <p:spPr>
          <a:xfrm>
            <a:off x="604299" y="2655736"/>
            <a:ext cx="7521934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3" name="Google Shape;1893;p107"/>
          <p:cNvCxnSpPr/>
          <p:nvPr/>
        </p:nvCxnSpPr>
        <p:spPr>
          <a:xfrm>
            <a:off x="612250" y="3814735"/>
            <a:ext cx="7521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4" name="Google Shape;1894;p107"/>
          <p:cNvSpPr txBox="1"/>
          <p:nvPr/>
        </p:nvSpPr>
        <p:spPr>
          <a:xfrm>
            <a:off x="401901" y="3916500"/>
            <a:ext cx="20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1" u="none" strike="noStrike" cap="none">
                <a:solidFill>
                  <a:srgbClr val="FF0000"/>
                </a:solidFill>
              </a:rPr>
              <a:t>Outline Shorthand</a:t>
            </a:r>
            <a:endParaRPr b="1" i="1">
              <a:solidFill>
                <a:srgbClr val="FF0000"/>
              </a:solidFill>
            </a:endParaRPr>
          </a:p>
        </p:txBody>
      </p:sp>
      <p:graphicFrame>
        <p:nvGraphicFramePr>
          <p:cNvPr id="1895" name="Google Shape;1895;p107"/>
          <p:cNvGraphicFramePr/>
          <p:nvPr/>
        </p:nvGraphicFramePr>
        <p:xfrm>
          <a:off x="5017273" y="4293406"/>
          <a:ext cx="3265800" cy="346925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26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outline: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20px solid blue; </a:t>
                      </a:r>
                      <a:endParaRPr sz="1100" u="none" strike="noStrike" cap="none">
                        <a:solidFill>
                          <a:schemeClr val="accent6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96" name="Google Shape;1896;p107"/>
          <p:cNvSpPr txBox="1"/>
          <p:nvPr/>
        </p:nvSpPr>
        <p:spPr>
          <a:xfrm>
            <a:off x="409847" y="4252874"/>
            <a:ext cx="4400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outline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shorthand, you need to </a:t>
            </a:r>
            <a:r>
              <a:rPr lang="en-IN" sz="1200"/>
              <a:t>specify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outline-width outline-style </a:t>
            </a:r>
            <a:r>
              <a:rPr lang="en-IN" sz="1200" b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IN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outline-color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08"/>
          <p:cNvSpPr txBox="1"/>
          <p:nvPr/>
        </p:nvSpPr>
        <p:spPr>
          <a:xfrm>
            <a:off x="393945" y="1251282"/>
            <a:ext cx="78891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outline-offset property adds space between the outline and the border/edge of the element. The space between an element and a border is transparent. </a:t>
            </a:r>
            <a:endParaRPr/>
          </a:p>
        </p:txBody>
      </p:sp>
      <p:sp>
        <p:nvSpPr>
          <p:cNvPr id="1902" name="Google Shape;1902;p108"/>
          <p:cNvSpPr/>
          <p:nvPr/>
        </p:nvSpPr>
        <p:spPr>
          <a:xfrm>
            <a:off x="4786684" y="2045932"/>
            <a:ext cx="3496393" cy="1657033"/>
          </a:xfrm>
          <a:prstGeom prst="rect">
            <a:avLst/>
          </a:prstGeom>
          <a:noFill/>
          <a:ln w="12700" cap="flat" cmpd="sng">
            <a:solidFill>
              <a:srgbClr val="FF2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0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4" name="Google Shape;1904;p108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CSS Outline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5" name="Google Shape;1905;p108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108"/>
          <p:cNvSpPr txBox="1"/>
          <p:nvPr/>
        </p:nvSpPr>
        <p:spPr>
          <a:xfrm>
            <a:off x="385993" y="654279"/>
            <a:ext cx="46551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8"/>
                  </a:ext>
                </a:extLst>
              </a:rPr>
              <a:t>Outline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9"/>
                  </a:ext>
                </a:extLst>
              </a:rPr>
              <a:t>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0"/>
                  </a:ext>
                </a:extLst>
              </a:rPr>
              <a:t>ffset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07" name="Google Shape;1907;p108"/>
          <p:cNvGraphicFramePr/>
          <p:nvPr/>
        </p:nvGraphicFramePr>
        <p:xfrm>
          <a:off x="481408" y="2045932"/>
          <a:ext cx="3339550" cy="1657033"/>
        </p:xfrm>
        <a:graphic>
          <a:graphicData uri="http://schemas.openxmlformats.org/drawingml/2006/table">
            <a:tbl>
              <a:tblPr>
                <a:noFill/>
                <a:tableStyleId>{80EAE71A-4B9E-4B97-A98C-D6F64B1F1EAC}</a:tableStyleId>
              </a:tblPr>
              <a:tblGrid>
                <a:gridCol w="33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7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C00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</a:t>
                      </a: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green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color: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white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border: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black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outline: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 solid red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outline-offset: </a:t>
                      </a:r>
                      <a:r>
                        <a:rPr lang="en-IN" sz="1100" u="none" strike="noStrike" cap="none">
                          <a:solidFill>
                            <a:srgbClr val="F7CAA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15px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100" u="none" strike="noStrike" cap="none">
                        <a:solidFill>
                          <a:schemeClr val="lt1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chemeClr val="lt1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u="none" strike="noStrike" cap="none">
                        <a:solidFill>
                          <a:srgbClr val="FFC000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08" name="Google Shape;1908;p108"/>
          <p:cNvSpPr/>
          <p:nvPr/>
        </p:nvSpPr>
        <p:spPr>
          <a:xfrm>
            <a:off x="5323046" y="2422422"/>
            <a:ext cx="2532843" cy="91092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is a div.</a:t>
            </a:r>
            <a:endParaRPr/>
          </a:p>
        </p:txBody>
      </p:sp>
      <p:sp>
        <p:nvSpPr>
          <p:cNvPr id="1909" name="Google Shape;1909;p108"/>
          <p:cNvSpPr/>
          <p:nvPr/>
        </p:nvSpPr>
        <p:spPr>
          <a:xfrm>
            <a:off x="5041127" y="2250219"/>
            <a:ext cx="2997643" cy="1272209"/>
          </a:xfrm>
          <a:prstGeom prst="rect">
            <a:avLst/>
          </a:prstGeom>
          <a:noFill/>
          <a:ln w="9525" cap="flat" cmpd="sng">
            <a:solidFill>
              <a:srgbClr val="31538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08"/>
          <p:cNvSpPr txBox="1"/>
          <p:nvPr/>
        </p:nvSpPr>
        <p:spPr>
          <a:xfrm>
            <a:off x="6089373" y="2045932"/>
            <a:ext cx="8451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outline-offset</a:t>
            </a:r>
            <a:endParaRPr/>
          </a:p>
        </p:txBody>
      </p:sp>
      <p:sp>
        <p:nvSpPr>
          <p:cNvPr id="1911" name="Google Shape;1911;p108"/>
          <p:cNvSpPr txBox="1"/>
          <p:nvPr/>
        </p:nvSpPr>
        <p:spPr>
          <a:xfrm>
            <a:off x="6266216" y="2212675"/>
            <a:ext cx="53732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</a:t>
            </a:r>
            <a:endParaRPr/>
          </a:p>
        </p:txBody>
      </p:sp>
      <p:sp>
        <p:nvSpPr>
          <p:cNvPr id="1912" name="Google Shape;1912;p108"/>
          <p:cNvSpPr txBox="1"/>
          <p:nvPr/>
        </p:nvSpPr>
        <p:spPr>
          <a:xfrm>
            <a:off x="6266216" y="1847655"/>
            <a:ext cx="52450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09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109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9" name="Google Shape;1919;p109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83</a:t>
            </a:fld>
            <a:endParaRPr/>
          </a:p>
        </p:txBody>
      </p:sp>
      <p:sp>
        <p:nvSpPr>
          <p:cNvPr id="1920" name="Google Shape;1920;p109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921" name="Google Shape;1921;p109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83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2" name="Google Shape;1922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10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109"/>
          <p:cNvSpPr txBox="1"/>
          <p:nvPr/>
        </p:nvSpPr>
        <p:spPr>
          <a:xfrm>
            <a:off x="638175" y="297365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12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6" name="Google Shape;1926;p109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7" name="Google Shape;1927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09"/>
          <p:cNvSpPr txBox="1"/>
          <p:nvPr/>
        </p:nvSpPr>
        <p:spPr>
          <a:xfrm>
            <a:off x="638175" y="1616475"/>
            <a:ext cx="7430400" cy="25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Which of the following is true about the </a:t>
            </a:r>
            <a:r>
              <a:rPr lang="en-IN" i="1"/>
              <a:t>padding</a:t>
            </a:r>
            <a:r>
              <a:rPr lang="en-IN"/>
              <a:t> property in CSS?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create a border around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element.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create space around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element outside the confined borders.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create space around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element inside the confined borders.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IN"/>
              <a:t>1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/>
              <a:t>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1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1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5" name="Google Shape;1935;p11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84</a:t>
            </a:fld>
            <a:endParaRPr/>
          </a:p>
        </p:txBody>
      </p:sp>
      <p:sp>
        <p:nvSpPr>
          <p:cNvPr id="1936" name="Google Shape;1936;p11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937" name="Google Shape;1937;p11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84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8" name="Google Shape;193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11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110"/>
          <p:cNvSpPr txBox="1"/>
          <p:nvPr/>
        </p:nvSpPr>
        <p:spPr>
          <a:xfrm>
            <a:off x="638175" y="297365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12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2" name="Google Shape;1942;p11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3" name="Google Shape;1943;p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10"/>
          <p:cNvSpPr txBox="1"/>
          <p:nvPr/>
        </p:nvSpPr>
        <p:spPr>
          <a:xfrm>
            <a:off x="638175" y="1616465"/>
            <a:ext cx="7392642" cy="245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/>
              <a:t>Which of the following is true about the </a:t>
            </a:r>
            <a:r>
              <a:rPr lang="en-IN" i="1"/>
              <a:t>padding</a:t>
            </a:r>
            <a:r>
              <a:rPr lang="en-IN"/>
              <a:t> property in CSS?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create a border around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element.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used to create space around </a:t>
            </a:r>
            <a:r>
              <a:rPr lang="en-IN"/>
              <a:t>an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element outside the confined borders.</a:t>
            </a:r>
            <a:b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AutoNum type="arabicPeriod"/>
            </a:pPr>
            <a:r>
              <a:rPr lang="en-I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 is used to create space around </a:t>
            </a:r>
            <a:r>
              <a:rPr lang="en-IN" b="1">
                <a:solidFill>
                  <a:srgbClr val="FF0000"/>
                </a:solidFill>
              </a:rPr>
              <a:t>an</a:t>
            </a:r>
            <a:r>
              <a:rPr lang="en-I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HTML element inside the confined borders.</a:t>
            </a:r>
            <a:br>
              <a:rPr lang="en-I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IN"/>
              <a:t>1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/>
              <a:t>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88060bc44e_0_646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(Let’s add some more CSS to our project.)</a:t>
            </a:r>
            <a:endParaRPr sz="1200"/>
          </a:p>
        </p:txBody>
      </p:sp>
      <p:sp>
        <p:nvSpPr>
          <p:cNvPr id="1950" name="Google Shape;1950;g88060bc44e_0_6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85</a:t>
            </a:fld>
            <a:endParaRPr/>
          </a:p>
        </p:txBody>
      </p:sp>
      <p:pic>
        <p:nvPicPr>
          <p:cNvPr id="1951" name="Google Shape;1951;g88060bc44e_0_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g88060bc44e_0_646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</a:t>
            </a: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1"/>
                  </a:ext>
                </a:extLst>
              </a:rPr>
              <a:t>solution</a:t>
            </a: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8060bc44e_0_810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min)</a:t>
            </a:r>
            <a:endParaRPr/>
          </a:p>
        </p:txBody>
      </p:sp>
      <p:sp>
        <p:nvSpPr>
          <p:cNvPr id="1958" name="Google Shape;1958;g88060bc44e_0_8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88060bc44e_0_1032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(3 min)</a:t>
            </a:r>
            <a:endParaRPr/>
          </a:p>
        </p:txBody>
      </p:sp>
      <p:sp>
        <p:nvSpPr>
          <p:cNvPr id="1964" name="Google Shape;1964;g88060bc44e_0_1032"/>
          <p:cNvSpPr txBox="1"/>
          <p:nvPr/>
        </p:nvSpPr>
        <p:spPr>
          <a:xfrm>
            <a:off x="467250" y="979750"/>
            <a:ext cx="42033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rgbClr val="FFFFFF"/>
                </a:solidFill>
              </a:rPr>
              <a:t>Write a program for the given stub code such that the output is as shown in the adjoining screenshot.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rgbClr val="FFFFFF"/>
                </a:solidFill>
              </a:rPr>
              <a:t>Here,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You can set the background image of the body as follows: </a:t>
            </a:r>
            <a:r>
              <a:rPr lang="en-IN" sz="10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https://images.pexels.com/photos/413195/pexels-photo-413195.jpeg?auto=compress&amp;cs=tinysrgb&amp;dpr=2&amp;h=650&amp;w=940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body should cover the entire page.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background color for the content div is aqua.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background color for the padding div is brown, and the padding is 20px.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</a:rPr>
              <a:t>The background color for the border div is black. The border is 10px and is dotted and represented in white.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2"/>
                  </a:ext>
                </a:extLst>
              </a:rPr>
              <a:t>The background color for the margin div is yellow. The top </a:t>
            </a:r>
            <a:r>
              <a:rPr lang="en-IN" sz="12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3"/>
                  </a:ext>
                </a:extLst>
              </a:rPr>
              <a:t>margin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4"/>
                  </a:ext>
                </a:extLst>
              </a:rPr>
              <a:t>is 10px, the right one is 15px, the bottom one is 20px and the left </a:t>
            </a:r>
            <a:r>
              <a:rPr lang="en-IN" sz="12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5"/>
                  </a:ext>
                </a:extLst>
              </a:rPr>
              <a:t>one </a:t>
            </a:r>
            <a:r>
              <a:rPr lang="en-IN" sz="12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6"/>
                  </a:ext>
                </a:extLst>
              </a:rPr>
              <a:t>is 25px.</a:t>
            </a:r>
            <a:endParaRPr sz="1200">
              <a:solidFill>
                <a:srgbClr val="FFFFFF"/>
              </a:solidFill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7"/>
                </a:ext>
              </a:extLs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stub code is provided </a:t>
            </a:r>
            <a:r>
              <a:rPr lang="en-IN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solution is provided </a:t>
            </a:r>
            <a:r>
              <a:rPr lang="en-IN" u="sng">
                <a:solidFill>
                  <a:schemeClr val="hlink"/>
                </a:solidFill>
                <a:hlinkClick r:id="rId5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g88060bc44e_0_10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87</a:t>
            </a:fld>
            <a:endParaRPr/>
          </a:p>
        </p:txBody>
      </p:sp>
      <p:pic>
        <p:nvPicPr>
          <p:cNvPr id="1966" name="Google Shape;1966;g88060bc44e_0_10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2950" y="979751"/>
            <a:ext cx="4168650" cy="34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4"/>
          <p:cNvSpPr txBox="1"/>
          <p:nvPr/>
        </p:nvSpPr>
        <p:spPr>
          <a:xfrm>
            <a:off x="743650" y="1437699"/>
            <a:ext cx="7560300" cy="311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six ways of defining colors are as follows: </a:t>
            </a:r>
            <a:r>
              <a:rPr lang="en-IN">
                <a:solidFill>
                  <a:schemeClr val="lt1"/>
                </a:solidFill>
              </a:rPr>
              <a:t>color-name; HEX; RGB; HSL; RGBA; and HSLA, where A stands for opacity.</a:t>
            </a:r>
            <a:br>
              <a:rPr lang="en-IN">
                <a:solidFill>
                  <a:schemeClr val="lt1"/>
                </a:solidFill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set a background color or a background image. Background images can be made to fit </a:t>
            </a:r>
            <a:r>
              <a:rPr lang="en-IN">
                <a:solidFill>
                  <a:schemeClr val="lt1"/>
                </a:solidFill>
              </a:rPr>
              <a:t>an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container or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8"/>
                  </a:ext>
                </a:extLst>
              </a:rPr>
              <a:t>can be set to be repeated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Additionally, </a:t>
            </a:r>
            <a:r>
              <a:rPr lang="en-IN">
                <a:solidFill>
                  <a:schemeClr val="lt1"/>
                </a:solidFill>
              </a:rPr>
              <a:t>they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can be set to scroll with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9"/>
                  </a:ext>
                </a:extLst>
              </a:rPr>
              <a:t>the container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or stay fixed.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elements have the following four primary properties</a:t>
            </a:r>
            <a:r>
              <a:rPr lang="en-IN">
                <a:solidFill>
                  <a:schemeClr val="lt1"/>
                </a:solidFill>
              </a:rPr>
              <a:t>: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content, padding (between the edge of the element and the content), border (a line along the edge of the element) and margin (the space outside the element’s edge/border).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Combination of these aforementioned properties is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called the CSS </a:t>
            </a:r>
            <a:r>
              <a:rPr lang="en-IN">
                <a:solidFill>
                  <a:schemeClr val="lt1"/>
                </a:solidFill>
              </a:rPr>
              <a:t>b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ox </a:t>
            </a:r>
            <a:r>
              <a:rPr lang="en-IN">
                <a:solidFill>
                  <a:schemeClr val="lt1"/>
                </a:solidFill>
              </a:rPr>
              <a:t>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odel.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The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IN">
                <a:solidFill>
                  <a:schemeClr val="lt1"/>
                </a:solidFill>
              </a:rPr>
              <a:t>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utline is the line outside the margin of the element.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88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3" name="Google Shape;1973;p14"/>
          <p:cNvSpPr txBox="1"/>
          <p:nvPr/>
        </p:nvSpPr>
        <p:spPr>
          <a:xfrm>
            <a:off x="638175" y="654900"/>
            <a:ext cx="550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0"/>
                  </a:ext>
                </a:extLst>
              </a:rPr>
              <a:t>ey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1"/>
                  </a:ext>
                </a:extLst>
              </a:rPr>
              <a:t> T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2"/>
                  </a:ext>
                </a:extLst>
              </a:rPr>
              <a:t>akeaways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1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88060bc44e_1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89</a:t>
            </a:fld>
            <a:endParaRPr/>
          </a:p>
        </p:txBody>
      </p:sp>
      <p:sp>
        <p:nvSpPr>
          <p:cNvPr id="1980" name="Google Shape;1980;g88060bc44e_1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1" name="Google Shape;1981;g88060bc44e_1_0"/>
          <p:cNvSpPr txBox="1"/>
          <p:nvPr/>
        </p:nvSpPr>
        <p:spPr>
          <a:xfrm>
            <a:off x="638175" y="6549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following t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asks are to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completed after today’s session: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g88060bc44e_1_0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83" name="Google Shape;1983;g88060bc44e_1_0"/>
          <p:cNvGraphicFramePr/>
          <p:nvPr/>
        </p:nvGraphicFramePr>
        <p:xfrm>
          <a:off x="3195813" y="1936675"/>
          <a:ext cx="2752375" cy="1270125"/>
        </p:xfrm>
        <a:graphic>
          <a:graphicData uri="http://schemas.openxmlformats.org/drawingml/2006/table">
            <a:tbl>
              <a:tblPr>
                <a:noFill/>
                <a:tableStyleId>{0DCB90BD-680E-47B8-9670-DDDEB8906F98}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MCQs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Project - Checkpoint </a:t>
                      </a:r>
                      <a:r>
                        <a:rPr lang="en-IN">
                          <a:solidFill>
                            <a:srgbClr val="FFFFFF"/>
                          </a:solidFill>
                        </a:rPr>
                        <a:t>5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8060bc44e_0_70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88060bc44e_0_70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g88060bc44e_0_70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723" name="Google Shape;723;g88060bc44e_0_70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24" name="Google Shape;724;g88060bc44e_0_70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g88060bc44e_0_7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g88060bc44e_0_7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88060bc44e_0_70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88060bc44e_0_70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3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g88060bc44e_0_70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g88060bc44e_0_7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88060bc44e_0_703"/>
          <p:cNvSpPr txBox="1"/>
          <p:nvPr/>
        </p:nvSpPr>
        <p:spPr>
          <a:xfrm>
            <a:off x="638175" y="1910128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syntax for inserting a comment in CSS?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This is a comment.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&lt;!– This is a comment --&gt;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/* This is a comment */</a:t>
            </a:r>
            <a:endParaRPr b="1">
              <a:solidFill>
                <a:srgbClr val="FF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comment”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5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3"/>
                  </a:ext>
                </a:extLst>
              </a:rPr>
              <a:t>How to style text elements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4"/>
                  </a:ext>
                </a:extLst>
              </a:rPr>
              <a:t>such as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5"/>
                  </a:ext>
                </a:extLst>
              </a:rPr>
              <a:t> p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6"/>
                  </a:ext>
                </a:extLst>
              </a:rPr>
              <a:t> and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7"/>
                  </a:ext>
                </a:extLst>
              </a:rPr>
              <a:t>span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8"/>
                  </a:ext>
                </a:extLst>
              </a:rPr>
              <a:t>as well as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9"/>
                  </a:ext>
                </a:extLst>
              </a:rPr>
              <a:t> link tags using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9"/>
                  </a:ext>
                </a:extLst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0"/>
                </a:ext>
              </a:extLst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1"/>
                  </a:ext>
                </a:extLst>
              </a:rPr>
              <a:t>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2"/>
                  </a:ext>
                </a:extLst>
              </a:rPr>
              <a:t>he different font styles and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3"/>
                  </a:ext>
                </a:extLst>
              </a:rPr>
              <a:t>the ways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4"/>
                  </a:ext>
                </a:extLst>
              </a:rPr>
              <a:t> to change them using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icons to a website and from where to source </a:t>
            </a:r>
            <a:r>
              <a:rPr lang="en-IN">
                <a:solidFill>
                  <a:schemeClr val="lt1"/>
                </a:solidFill>
              </a:rPr>
              <a:t>them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position elements using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show/hide elements,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5"/>
                  </a:ext>
                </a:extLst>
              </a:rPr>
              <a:t>scroll or overflow them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stack </a:t>
            </a:r>
            <a:r>
              <a:rPr lang="en-IN">
                <a:solidFill>
                  <a:schemeClr val="lt1"/>
                </a:solidFill>
              </a:rPr>
              <a:t>them and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lighten them using CSS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90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0" name="Google Shape;1990;p15"/>
          <p:cNvSpPr txBox="1"/>
          <p:nvPr/>
        </p:nvSpPr>
        <p:spPr>
          <a:xfrm>
            <a:off x="638175" y="654900"/>
            <a:ext cx="683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we will discuss...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6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7" name="Google Shape;19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6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9" name="Google Shape;1999;p16"/>
          <p:cNvSpPr txBox="1">
            <a:spLocks noGrp="1"/>
          </p:cNvSpPr>
          <p:nvPr>
            <p:ph type="sldNum" idx="12"/>
          </p:nvPr>
        </p:nvSpPr>
        <p:spPr>
          <a:xfrm>
            <a:off x="6678951" y="45949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91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6611</Words>
  <Application>Microsoft Office PowerPoint</Application>
  <PresentationFormat>On-screen Show (16:9)</PresentationFormat>
  <Paragraphs>1097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Proxima Nova</vt:lpstr>
      <vt:lpstr>Calibri</vt:lpstr>
      <vt:lpstr>Consolas</vt:lpstr>
      <vt:lpstr>Arial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(3 min)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 (3 min)</vt:lpstr>
      <vt:lpstr>Doubt Clearance (5 min)</vt:lpstr>
      <vt:lpstr>PowerPoint Presentation</vt:lpstr>
      <vt:lpstr>PowerPoint Presentation</vt:lpstr>
      <vt:lpstr>CSS Margins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Borders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Doubt Clearance (5 min)</vt:lpstr>
      <vt:lpstr>CSS Paddings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Box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(Let’s add some more CSS to our project.)</vt:lpstr>
      <vt:lpstr>Doubt Clearance (5 min)</vt:lpstr>
      <vt:lpstr>Hands-On Exercise (3 min)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Prachi Agrawal</cp:lastModifiedBy>
  <cp:revision>1</cp:revision>
  <dcterms:created xsi:type="dcterms:W3CDTF">2019-01-02T10:18:22Z</dcterms:created>
  <dcterms:modified xsi:type="dcterms:W3CDTF">2020-07-03T05:22:56Z</dcterms:modified>
</cp:coreProperties>
</file>